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81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owerclip.ru/uploads/photos/2036.jp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etedemase.ro/admin/user/uploaded_images/articole/main/52_68.jp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s.123rf.com/400wm/400/400/jut/jut0908/jut090800001/5327165-vector-illustration--basket-with-red-apples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676400" y="406400"/>
            <a:ext cx="6642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Эффективные методы </a:t>
            </a:r>
          </a:p>
          <a:p>
            <a:pPr algn="ct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дистанционного обучения  в 1 классе</a:t>
            </a:r>
          </a:p>
        </p:txBody>
      </p:sp>
      <p:pic>
        <p:nvPicPr>
          <p:cNvPr id="6" name="Picture 4" descr="http://skshi8v11.org.ru/wp-content/uploads/2020/04/%D0%B4%D0%B8%D1%81%D1%82%D0%B0%D0%BD%D1%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" r="6483" b="15520"/>
          <a:stretch>
            <a:fillRect/>
          </a:stretch>
        </p:blipFill>
        <p:spPr bwMode="auto">
          <a:xfrm>
            <a:off x="2100263" y="1143000"/>
            <a:ext cx="5551487" cy="487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7111709" y="5791200"/>
            <a:ext cx="18473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01680" y="5791200"/>
            <a:ext cx="3130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Телева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У.Б.,</a:t>
            </a:r>
          </a:p>
          <a:p>
            <a:pPr algn="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7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34975" y="725488"/>
            <a:ext cx="7143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1.Эмоциональный след от родителя и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учителя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692275" y="1484313"/>
            <a:ext cx="4630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8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2.Создать атмосферу учебы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771775" y="2349500"/>
            <a:ext cx="38163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3.Самооценка ребенка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63938" y="3167063"/>
            <a:ext cx="3695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4.Мотивация ребенка</a:t>
            </a:r>
          </a:p>
        </p:txBody>
      </p:sp>
      <p:pic>
        <p:nvPicPr>
          <p:cNvPr id="10" name="Picture 4" descr="http://ds65.detkin-club.ru/images/teachers/%201_5e3673094ca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933825"/>
            <a:ext cx="3519487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23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854200" y="442993"/>
            <a:ext cx="5791200" cy="762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defTabSz="457200" eaLnBrk="0" hangingPunct="0">
              <a:defRPr/>
            </a:pPr>
            <a:r>
              <a:rPr lang="ru-RU" sz="4000" b="1" dirty="0">
                <a:ln w="3175" cmpd="sng">
                  <a:noFill/>
                </a:ln>
                <a:latin typeface="Times New Roman" pitchFamily="18" charset="0"/>
                <a:cs typeface="Times New Roman" pitchFamily="18" charset="0"/>
              </a:rPr>
              <a:t>Активное обучение - </a:t>
            </a:r>
            <a:endParaRPr lang="ru-RU" sz="4000" dirty="0">
              <a:ln w="3175" cmpd="sng">
                <a:noFill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http://900igr.net/up/datas/201070/01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3" t="2788"/>
          <a:stretch>
            <a:fillRect/>
          </a:stretch>
        </p:blipFill>
        <p:spPr bwMode="auto">
          <a:xfrm>
            <a:off x="1634110" y="1484784"/>
            <a:ext cx="6426200" cy="482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40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057400" y="381000"/>
            <a:ext cx="44624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Наиболее эффективными методами являются</a:t>
            </a:r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250825" y="685800"/>
            <a:ext cx="734536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1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1.Нетрадиционное начало традиционного урока – эмоциональный настрой на урок (эпиграф, появление киногероя , видеофрагмент, увертюра, ребус, загадка, анаграмма), выяснения целей, ожиданий, опасений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ru-RU" sz="1600" dirty="0"/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304800" y="1350963"/>
            <a:ext cx="7696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   Постановка и решение проблемных вопросов, создание проблемных ситуаций. Типы проблемных ситуаций, используемых на уроках: ситуация неожиданности; ситуация конфликта; ситуация несоответствия; ситуация неопределенности; ситуация предположения; ситуация выбора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66700" y="2205038"/>
            <a:ext cx="70564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   Организации релаксации и подведения итогов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66700" y="2492375"/>
            <a:ext cx="6769100" cy="6365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2636520" algn="l"/>
              </a:tabLst>
              <a:defRPr/>
            </a:pPr>
            <a:r>
              <a:rPr lang="ru-RU" sz="1600" b="1" kern="0" dirty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4. Презентации учебного материала - электронных учебных пособий, интерактивной доски и др.</a:t>
            </a:r>
            <a:endParaRPr lang="ru-RU" sz="1200" b="1" kern="0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358775" y="3055938"/>
            <a:ext cx="74898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5000"/>
              </a:lnSpc>
              <a:tabLst>
                <a:tab pos="2635250" algn="l"/>
              </a:tabLst>
            </a:pPr>
            <a:r>
              <a:rPr lang="ru-RU" sz="1600" b="1" dirty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 Использование форм так называемого интерактивного обучения или их элементов: «метода проектов», «мозгового штурма», «дебатов», «интервьюирования различных персонажей».</a:t>
            </a:r>
            <a:endParaRPr lang="ru-RU" sz="1200" b="1" dirty="0">
              <a:solidFill>
                <a:srgbClr val="00B0F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1"/>
          <p:cNvSpPr>
            <a:spLocks noChangeArrowheads="1"/>
          </p:cNvSpPr>
          <p:nvPr/>
        </p:nvSpPr>
        <p:spPr bwMode="auto">
          <a:xfrm>
            <a:off x="304800" y="3979863"/>
            <a:ext cx="7416800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5000"/>
              </a:lnSpc>
              <a:tabLst>
                <a:tab pos="2635250" algn="l"/>
              </a:tabLst>
            </a:pPr>
            <a:r>
              <a:rPr lang="ru-RU" sz="1600" b="1" dirty="0">
                <a:solidFill>
                  <a:srgbClr val="92D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Элементы — «изюминки» (обучающий анекдот, интеллектуальная разминка, шаржи, эпиграммы).</a:t>
            </a:r>
            <a:endParaRPr lang="ru-RU" sz="1200" b="1" dirty="0">
              <a:solidFill>
                <a:srgbClr val="92D05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2" name="Прямоугольник 12"/>
          <p:cNvSpPr>
            <a:spLocks noChangeArrowheads="1"/>
          </p:cNvSpPr>
          <p:nvPr/>
        </p:nvSpPr>
        <p:spPr bwMode="auto">
          <a:xfrm>
            <a:off x="304800" y="4638675"/>
            <a:ext cx="7848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FF3399"/>
                </a:solidFill>
                <a:latin typeface="Times New Roman" pitchFamily="18" charset="0"/>
                <a:cs typeface="Calibri" pitchFamily="34" charset="0"/>
              </a:rPr>
              <a:t>7. Внедрять реализацию личностно ориентированного и индивидуально — дифференцированного подхода к учащимся, организация групповой деятельности школьников (работа в парах, в группах постоянного состава, в группах сменного состава) и самостоятельной работы детей</a:t>
            </a:r>
            <a:endParaRPr lang="ru-RU" sz="1400" b="1" dirty="0">
              <a:solidFill>
                <a:srgbClr val="FF3399"/>
              </a:solidFill>
            </a:endParaRPr>
          </a:p>
        </p:txBody>
      </p:sp>
      <p:sp>
        <p:nvSpPr>
          <p:cNvPr id="13" name="Прямоугольник 13"/>
          <p:cNvSpPr>
            <a:spLocks noChangeArrowheads="1"/>
          </p:cNvSpPr>
          <p:nvPr/>
        </p:nvSpPr>
        <p:spPr bwMode="auto">
          <a:xfrm>
            <a:off x="358775" y="5491163"/>
            <a:ext cx="7669213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5000"/>
              </a:lnSpc>
              <a:tabLst>
                <a:tab pos="2635250" algn="l"/>
              </a:tabLst>
            </a:pPr>
            <a:r>
              <a:rPr lang="ru-RU" sz="1600" b="1" dirty="0">
                <a:solidFill>
                  <a:srgbClr val="33CC3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8. Нетрадиционные виды уроков: лекции, экскурсии, уроки-сказки, уроки-конференции, уроки-исследования, проектная деятельность и др.</a:t>
            </a:r>
            <a:endParaRPr lang="ru-RU" sz="1200" b="1" dirty="0">
              <a:solidFill>
                <a:srgbClr val="33CC33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4" name="Прямоугольник 14"/>
          <p:cNvSpPr>
            <a:spLocks noChangeArrowheads="1"/>
          </p:cNvSpPr>
          <p:nvPr/>
        </p:nvSpPr>
        <p:spPr bwMode="auto">
          <a:xfrm>
            <a:off x="358775" y="6149975"/>
            <a:ext cx="7362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b="1" dirty="0">
                <a:solidFill>
                  <a:srgbClr val="00FFFF"/>
                </a:solidFill>
                <a:latin typeface="Times New Roman" pitchFamily="18" charset="0"/>
                <a:cs typeface="Calibri" pitchFamily="34" charset="0"/>
              </a:rPr>
              <a:t>9. Игры, игровые моменты (ролевые, имитационные, дидактические</a:t>
            </a:r>
            <a:endParaRPr lang="ru-RU" b="1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9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204913" y="228600"/>
            <a:ext cx="7939087" cy="695325"/>
          </a:xfrm>
        </p:spPr>
        <p:txBody>
          <a:bodyPr/>
          <a:lstStyle/>
          <a:p>
            <a:r>
              <a:rPr lang="ru-RU" sz="2800" b="1" dirty="0" smtClean="0">
                <a:ln>
                  <a:noFill/>
                </a:ln>
                <a:solidFill>
                  <a:srgbClr val="BA1C9C"/>
                </a:solidFill>
                <a:latin typeface="Times New Roman" pitchFamily="18" charset="0"/>
                <a:cs typeface="Times New Roman" pitchFamily="18" charset="0"/>
              </a:rPr>
              <a:t>Структура АМО – технологии, фазы и этапы: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655762" y="952500"/>
            <a:ext cx="5832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фаза  </a:t>
            </a:r>
            <a:r>
              <a:rPr lang="ru-RU" sz="2000" b="1" i="1" dirty="0">
                <a:solidFill>
                  <a:srgbClr val="230BB5"/>
                </a:solidFill>
                <a:latin typeface="Times New Roman" pitchFamily="18" charset="0"/>
                <a:cs typeface="Times New Roman" pitchFamily="18" charset="0"/>
              </a:rPr>
              <a:t>Начало образовательного мероприятия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03648" y="1584325"/>
            <a:ext cx="1914525" cy="765175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Инициация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3368283" y="1833562"/>
            <a:ext cx="319087" cy="133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852861" y="1600901"/>
            <a:ext cx="1438275" cy="814388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погружение в тему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5428040" y="1927225"/>
            <a:ext cx="319087" cy="133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940152" y="1664493"/>
            <a:ext cx="2522537" cy="79216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ожиданий учеников 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2233922" y="2708920"/>
            <a:ext cx="49672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фаза   </a:t>
            </a:r>
            <a:r>
              <a:rPr lang="ru-RU" sz="2000" b="1" i="1" dirty="0">
                <a:solidFill>
                  <a:srgbClr val="230BB5"/>
                </a:solidFill>
                <a:latin typeface="Times New Roman" pitchFamily="18" charset="0"/>
                <a:cs typeface="Times New Roman" pitchFamily="18" charset="0"/>
              </a:rPr>
              <a:t>Работа над темой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46497" y="3169295"/>
            <a:ext cx="1974850" cy="835968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изученного материала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3366745" y="3602269"/>
            <a:ext cx="303212" cy="206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85809" y="3277624"/>
            <a:ext cx="1974850" cy="85566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беседа </a:t>
            </a:r>
          </a:p>
        </p:txBody>
      </p:sp>
      <p:sp>
        <p:nvSpPr>
          <p:cNvPr id="16" name="Стрелка вправо 15"/>
          <p:cNvSpPr/>
          <p:nvPr/>
        </p:nvSpPr>
        <p:spPr>
          <a:xfrm>
            <a:off x="5940152" y="3600473"/>
            <a:ext cx="303212" cy="206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372200" y="3410766"/>
            <a:ext cx="1295400" cy="79216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проработка содержания темы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2123280" y="4419497"/>
            <a:ext cx="63357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фаза </a:t>
            </a:r>
            <a:r>
              <a:rPr lang="ru-RU" sz="2000" b="1" i="1" dirty="0">
                <a:solidFill>
                  <a:srgbClr val="230BB5"/>
                </a:solidFill>
                <a:latin typeface="Times New Roman" pitchFamily="18" charset="0"/>
                <a:cs typeface="Times New Roman" pitchFamily="18" charset="0"/>
              </a:rPr>
              <a:t>Завершение образовательного мероприятия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208706" y="5013176"/>
            <a:ext cx="1830388" cy="1125538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эмоциональная разрядка (разминки, релаксация)</a:t>
            </a:r>
          </a:p>
        </p:txBody>
      </p:sp>
      <p:sp>
        <p:nvSpPr>
          <p:cNvPr id="20" name="Стрелка вправо 19"/>
          <p:cNvSpPr/>
          <p:nvPr/>
        </p:nvSpPr>
        <p:spPr>
          <a:xfrm>
            <a:off x="4219091" y="5509270"/>
            <a:ext cx="996950" cy="133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428040" y="5176501"/>
            <a:ext cx="2051050" cy="863600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(рефлексия, оценка урока)</a:t>
            </a:r>
          </a:p>
        </p:txBody>
      </p:sp>
    </p:spTree>
    <p:extLst>
      <p:ext uri="{BB962C8B-B14F-4D97-AF65-F5344CB8AC3E}">
        <p14:creationId xmlns:p14="http://schemas.microsoft.com/office/powerpoint/2010/main" val="86830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5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600" b="1" dirty="0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> фаза </a:t>
            </a:r>
            <a:r>
              <a:rPr lang="ru-RU" sz="3600" dirty="0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n>
                  <a:noFill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>
                  <a:noFill/>
                </a:ln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Начало образовательного мероприятия</a:t>
            </a:r>
            <a:endParaRPr lang="ru-RU" b="1" dirty="0" smtClean="0">
              <a:ln>
                <a:noFill/>
              </a:ln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4"/>
          <p:cNvSpPr>
            <a:spLocks noGrp="1"/>
          </p:cNvSpPr>
          <p:nvPr>
            <p:ph idx="1"/>
          </p:nvPr>
        </p:nvSpPr>
        <p:spPr>
          <a:xfrm>
            <a:off x="533400" y="1196752"/>
            <a:ext cx="7200900" cy="1379761"/>
          </a:xfrm>
        </p:spPr>
        <p:txBody>
          <a:bodyPr>
            <a:normAutofit fontScale="92500" lnSpcReduction="20000"/>
          </a:bodyPr>
          <a:lstStyle/>
          <a:p>
            <a:pPr algn="ctr">
              <a:buFont typeface="Arial" pitchFamily="34" charset="0"/>
              <a:buNone/>
            </a:pPr>
            <a:r>
              <a:rPr lang="ru-RU" sz="2000" dirty="0" smtClean="0"/>
              <a:t>Такие методы, как </a:t>
            </a:r>
            <a:r>
              <a:rPr lang="ru-RU" sz="2000" b="1" i="1" dirty="0" smtClean="0">
                <a:solidFill>
                  <a:srgbClr val="2319E1"/>
                </a:solidFill>
              </a:rPr>
              <a:t>инициация (приветствие, знакомство)</a:t>
            </a:r>
          </a:p>
          <a:p>
            <a:pPr algn="ctr">
              <a:buFont typeface="Arial" pitchFamily="34" charset="0"/>
              <a:buNone/>
            </a:pPr>
            <a:r>
              <a:rPr lang="ru-RU" sz="1600" dirty="0" smtClean="0"/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«Поздоровайся локтями», «Поздоровайся  ладонями», «Мой цветок», «Утро начинается с улыбки», «Летающие  имена», «Измерим друг друга», «Галерея портретов», «Мой цветок»,  «Самолетик пожеланий» </a:t>
            </a:r>
          </a:p>
          <a:p>
            <a:pPr algn="ctr">
              <a:buFont typeface="Arial" pitchFamily="34" charset="0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эффективно и динамично помогут вам начать урок, задать нужный ритм, обеспечить рабочий настрой и хорошую атмосферу на уроке</a:t>
            </a:r>
            <a:endParaRPr lang="ru-RU" sz="16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611559" y="3429000"/>
            <a:ext cx="773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2319E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Вхождение или погружение в тему (сообщение целей урока</a:t>
            </a:r>
            <a:r>
              <a:rPr lang="ru-RU" sz="2000" b="1" dirty="0">
                <a:solidFill>
                  <a:srgbClr val="2319E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pic>
        <p:nvPicPr>
          <p:cNvPr id="8" name="Рисунок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46375"/>
            <a:ext cx="6858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954461" y="2746375"/>
            <a:ext cx="2825452" cy="47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2319E1"/>
                </a:solidFill>
                <a:latin typeface="+mj-lt"/>
                <a:ea typeface="+mj-ea"/>
                <a:cs typeface="+mj-cs"/>
              </a:rPr>
              <a:t>Прогноз погоды</a:t>
            </a:r>
          </a:p>
        </p:txBody>
      </p:sp>
      <p:pic>
        <p:nvPicPr>
          <p:cNvPr id="10" name="Объект 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206" y="2443162"/>
            <a:ext cx="8382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D:\Новая папка (2)\АНИМАШКИ\40088667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2501503"/>
            <a:ext cx="996950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D:\Новая папка (2)\АНИМАШКИ\42114615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08659"/>
            <a:ext cx="1119188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1564059" y="3933825"/>
            <a:ext cx="678656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«Составить </a:t>
            </a:r>
            <a:r>
              <a:rPr lang="ru-RU" b="1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пазл</a:t>
            </a: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(на обратной стороне записана тема урока</a:t>
            </a:r>
            <a:r>
              <a:rPr lang="ru-RU" b="1" dirty="0">
                <a:solidFill>
                  <a:srgbClr val="00B0F0"/>
                </a:solidFill>
                <a:latin typeface="+mn-lt"/>
                <a:cs typeface="+mn-cs"/>
              </a:rPr>
              <a:t>)</a:t>
            </a:r>
            <a:br>
              <a:rPr lang="ru-RU" b="1" dirty="0">
                <a:solidFill>
                  <a:srgbClr val="00B0F0"/>
                </a:solidFill>
                <a:latin typeface="+mn-lt"/>
                <a:cs typeface="+mn-cs"/>
              </a:rPr>
            </a:br>
            <a:endParaRPr lang="ru-RU" b="1" dirty="0">
              <a:solidFill>
                <a:srgbClr val="00B0F0"/>
              </a:solidFill>
              <a:latin typeface="+mn-lt"/>
              <a:cs typeface="+mn-cs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38500" y="4648200"/>
            <a:ext cx="2667000" cy="3048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ПЕРЕВЁРТЫШИ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42950" y="5157192"/>
            <a:ext cx="7315200" cy="124678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anose="02040502050405020303" pitchFamily="18" charset="0"/>
              </a:rPr>
              <a:t>Тема урока записывается словами в перевернутом виде, не меняя порядка слов в предложении. Так же можно давать определения понятий, суждения, небольшой текст задания.</a:t>
            </a:r>
          </a:p>
        </p:txBody>
      </p:sp>
    </p:spTree>
    <p:extLst>
      <p:ext uri="{BB962C8B-B14F-4D97-AF65-F5344CB8AC3E}">
        <p14:creationId xmlns:p14="http://schemas.microsoft.com/office/powerpoint/2010/main" val="359902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329613" cy="439738"/>
          </a:xfrm>
        </p:spPr>
        <p:txBody>
          <a:bodyPr/>
          <a:lstStyle/>
          <a:p>
            <a:r>
              <a:rPr lang="ru-RU" sz="2000" b="1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Определение ожиданий обучающихся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755576" y="357188"/>
            <a:ext cx="7810574" cy="947737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ru-RU" sz="1800" dirty="0" smtClean="0">
                <a:solidFill>
                  <a:srgbClr val="00682F"/>
                </a:solidFill>
              </a:rPr>
              <a:t>позволяют учителю лучше понять каждого ученика, а полученные материалы в дальнейшем использовать для осуществления </a:t>
            </a:r>
            <a:r>
              <a:rPr lang="ru-RU" sz="1800" b="1" dirty="0" smtClean="0">
                <a:solidFill>
                  <a:srgbClr val="00682F"/>
                </a:solidFill>
              </a:rPr>
              <a:t>личностно-ориентированного подхода</a:t>
            </a:r>
            <a:r>
              <a:rPr lang="ru-RU" sz="1800" dirty="0" smtClean="0">
                <a:solidFill>
                  <a:srgbClr val="00682F"/>
                </a:solidFill>
              </a:rPr>
              <a:t> к обучающимся</a:t>
            </a:r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251520" y="1214438"/>
            <a:ext cx="770485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АМ выяснения целей, ожиданий и опасений «Список покупок», «Дерево ожиданий», «Что у меня на сердце», «Разноцветные листы» позволяют эффективно провести выяснение ожиданий и опасений и постановку целей обучения. 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611560" y="2214563"/>
            <a:ext cx="474625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ru-RU" sz="1600" b="1" dirty="0">
                <a:solidFill>
                  <a:srgbClr val="2319E1"/>
                </a:solidFill>
              </a:rPr>
              <a:t>«ЯБЛОНЯ ОЖИДАНИЙ»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4716016" y="2414766"/>
            <a:ext cx="324036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Метод «Что у меня на сердце»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447800" y="2571750"/>
            <a:ext cx="37719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Arial" charset="0"/>
              </a:rPr>
              <a:t>Перед занятием нужно родителям</a:t>
            </a: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Arial" charset="0"/>
              </a:rPr>
              <a:t>подготовить рисунок яблони.</a:t>
            </a:r>
          </a:p>
          <a:p>
            <a:pPr marL="136525" eaLnBrk="0" hangingPunct="0">
              <a:spcBef>
                <a:spcPct val="20000"/>
              </a:spcBef>
              <a:buClr>
                <a:srgbClr val="F9F9F9"/>
              </a:buClr>
              <a:buSzPct val="65000"/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Arial" charset="0"/>
              </a:rPr>
              <a:t>Нужны также яблочки разного цвета в большом количестве.</a:t>
            </a:r>
          </a:p>
          <a:p>
            <a:pPr marL="136525" eaLnBrk="0" hangingPunct="0">
              <a:spcBef>
                <a:spcPct val="20000"/>
              </a:spcBef>
              <a:buClr>
                <a:srgbClr val="F9F9F9"/>
              </a:buClr>
              <a:buSzPct val="65000"/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Arial" charset="0"/>
              </a:rPr>
              <a:t>Называет тему урока. Дети на яблочках либо рисуют ,либо пишут свои ожидания</a:t>
            </a: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endParaRPr lang="ru-RU" sz="2800" b="1" dirty="0">
              <a:solidFill>
                <a:schemeClr val="hlink"/>
              </a:solidFill>
              <a:latin typeface="Times New Roman" pitchFamily="18" charset="0"/>
              <a:cs typeface="Arial" charset="0"/>
            </a:endParaRP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endParaRPr lang="ru-RU" sz="2800" dirty="0">
              <a:latin typeface="Times New Roman" pitchFamily="18" charset="0"/>
              <a:cs typeface="Arial" charset="0"/>
            </a:endParaRP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endParaRPr lang="ru-RU" sz="2800" dirty="0">
              <a:latin typeface="Times New Roman" pitchFamily="18" charset="0"/>
              <a:cs typeface="Arial" charset="0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1606550" y="4114800"/>
            <a:ext cx="4986338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47688" indent="-411163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</a:pPr>
            <a:r>
              <a:rPr lang="ru-RU" sz="1000" b="1" u="sng" dirty="0">
                <a:solidFill>
                  <a:schemeClr val="hlink"/>
                </a:solidFill>
                <a:latin typeface="Times New Roman" pitchFamily="18" charset="0"/>
              </a:rPr>
              <a:t/>
            </a:r>
            <a:br>
              <a:rPr lang="ru-RU" sz="1000" b="1" u="sng" dirty="0">
                <a:solidFill>
                  <a:schemeClr val="hlink"/>
                </a:solidFill>
                <a:latin typeface="Times New Roman" pitchFamily="18" charset="0"/>
              </a:rPr>
            </a:br>
            <a:r>
              <a:rPr lang="ru-RU" sz="1400" b="1" dirty="0">
                <a:solidFill>
                  <a:srgbClr val="3F6623"/>
                </a:solidFill>
                <a:latin typeface="Times New Roman" pitchFamily="18" charset="0"/>
              </a:rPr>
              <a:t>Далее идет работа по теме занятия.</a:t>
            </a:r>
          </a:p>
          <a:p>
            <a:pPr marL="547688" indent="-411163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ru-RU" sz="1400" b="1" dirty="0">
                <a:solidFill>
                  <a:srgbClr val="3F6623"/>
                </a:solidFill>
                <a:latin typeface="Times New Roman" pitchFamily="18" charset="0"/>
              </a:rPr>
              <a:t>В конце урока при подведении  итогов работы по теме зачитываются ожидания учащихся.</a:t>
            </a:r>
          </a:p>
          <a:p>
            <a:pPr marL="547688" indent="-411163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ru-RU" sz="1400" b="1" dirty="0">
                <a:solidFill>
                  <a:srgbClr val="3F6623"/>
                </a:solidFill>
                <a:latin typeface="Times New Roman" pitchFamily="18" charset="0"/>
              </a:rPr>
              <a:t>Если оно подтверждено на уроке, то на яблоню крепится яблочко к тетрадке.</a:t>
            </a:r>
          </a:p>
          <a:p>
            <a:pPr marL="547688" indent="-411163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ru-RU" sz="1400" b="1" dirty="0">
                <a:solidFill>
                  <a:srgbClr val="3F6623"/>
                </a:solidFill>
                <a:latin typeface="Times New Roman" pitchFamily="18" charset="0"/>
              </a:rPr>
              <a:t>Выясняется какие яблочки остались несобранными.</a:t>
            </a:r>
          </a:p>
        </p:txBody>
      </p:sp>
      <p:pic>
        <p:nvPicPr>
          <p:cNvPr id="13" name="Picture 9" descr="Картинка 17 из 149775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97382"/>
            <a:ext cx="197167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2000250" y="4857750"/>
            <a:ext cx="49291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defRPr/>
            </a:pP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Arial" charset="0"/>
            </a:endParaRP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Arial" charset="0"/>
            </a:endParaRP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Arial" charset="0"/>
              </a:rPr>
              <a:t>Дает возможность сравнить ожидания учащихся перед занятием по теме и впечатления после подведения итогов.</a:t>
            </a:r>
          </a:p>
          <a:p>
            <a:pPr marL="547688" indent="-411163"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  <a:defRPr/>
            </a:pP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70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179512" y="404664"/>
            <a:ext cx="8424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ru-RU" sz="2400" b="1" dirty="0">
                <a:solidFill>
                  <a:srgbClr val="000099"/>
                </a:solidFill>
              </a:rPr>
              <a:t>Схематичная модель «дерева предсказаний»</a:t>
            </a:r>
          </a:p>
        </p:txBody>
      </p:sp>
      <p:pic>
        <p:nvPicPr>
          <p:cNvPr id="6" name="Picture 9" descr="Картинка 152 из 297668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336" y="861864"/>
            <a:ext cx="3097213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476831" y="2763116"/>
            <a:ext cx="7632848" cy="1569660"/>
          </a:xfrm>
          <a:prstGeom prst="rect">
            <a:avLst/>
          </a:prstGeom>
          <a:gradFill rotWithShape="1">
            <a:gsLst>
              <a:gs pos="0">
                <a:srgbClr val="99FF99"/>
              </a:gs>
              <a:gs pos="50000">
                <a:srgbClr val="CCFF99"/>
              </a:gs>
              <a:gs pos="100000">
                <a:srgbClr val="99FF99"/>
              </a:gs>
            </a:gsLst>
            <a:lin ang="5400000" scaled="1"/>
          </a:gradFill>
          <a:ln w="76200" cmpd="tri">
            <a:solidFill>
              <a:srgbClr val="0066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sz="2400" b="1" dirty="0"/>
              <a:t>1.Что будет дальше?</a:t>
            </a:r>
          </a:p>
          <a:p>
            <a:pPr algn="ctr"/>
            <a:r>
              <a:rPr lang="ru-RU" sz="2400" b="1" dirty="0"/>
              <a:t>2.Чем закончится рассказ?</a:t>
            </a:r>
          </a:p>
          <a:p>
            <a:pPr algn="ctr"/>
            <a:r>
              <a:rPr lang="ru-RU" sz="2400" b="1" dirty="0"/>
              <a:t>3.Как будут развиваться события после финала?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476656" y="5229200"/>
            <a:ext cx="7561263" cy="649287"/>
          </a:xfrm>
          <a:prstGeom prst="rect">
            <a:avLst/>
          </a:prstGeom>
          <a:gradFill rotWithShape="1">
            <a:gsLst>
              <a:gs pos="0">
                <a:srgbClr val="6699FF"/>
              </a:gs>
              <a:gs pos="50000">
                <a:schemeClr val="bg1"/>
              </a:gs>
              <a:gs pos="100000">
                <a:srgbClr val="6699FF"/>
              </a:gs>
            </a:gsLst>
            <a:lin ang="5400000" scaled="1"/>
          </a:gradFill>
          <a:ln w="76200" cmpd="tri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ru-RU" sz="3300" dirty="0">
                <a:latin typeface="Arial" charset="0"/>
                <a:cs typeface="Arial" charset="0"/>
              </a:rPr>
              <a:t>«Варианты развития событий»</a:t>
            </a:r>
          </a:p>
        </p:txBody>
      </p:sp>
    </p:spTree>
    <p:extLst>
      <p:ext uri="{BB962C8B-B14F-4D97-AF65-F5344CB8AC3E}">
        <p14:creationId xmlns:p14="http://schemas.microsoft.com/office/powerpoint/2010/main" val="390003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057400" y="152400"/>
            <a:ext cx="4267200" cy="990600"/>
          </a:xfrm>
          <a:prstGeom prst="rect">
            <a:avLst/>
          </a:prstGeom>
        </p:spPr>
        <p:txBody>
          <a:bodyPr/>
          <a:lstStyle/>
          <a:p>
            <a:pPr algn="ctr" defTabSz="457200" eaLnBrk="0" hangingPunct="0">
              <a:defRPr/>
            </a:pPr>
            <a:r>
              <a:rPr lang="en-US" sz="28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II</a:t>
            </a:r>
            <a:r>
              <a:rPr lang="ru-RU" sz="28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фаза</a:t>
            </a:r>
            <a:r>
              <a:rPr lang="ru-RU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/>
            </a:r>
            <a:br>
              <a:rPr lang="ru-RU" sz="2800" dirty="0">
                <a:ln w="3175" cmpd="sng">
                  <a:noFill/>
                </a:ln>
                <a:latin typeface="+mj-lt"/>
                <a:ea typeface="+mj-ea"/>
                <a:cs typeface="+mj-cs"/>
              </a:rPr>
            </a:br>
            <a:r>
              <a:rPr lang="ru-RU" sz="2800" b="1" dirty="0">
                <a:ln w="3175" cmpd="sng">
                  <a:noFill/>
                </a:ln>
                <a:solidFill>
                  <a:srgbClr val="FF0066"/>
                </a:solidFill>
                <a:latin typeface="+mj-lt"/>
                <a:ea typeface="+mj-ea"/>
                <a:cs typeface="+mj-cs"/>
              </a:rPr>
              <a:t>Работа над темой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81700" y="0"/>
            <a:ext cx="31623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 cmpd="tri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endParaRPr lang="ru-RU" sz="2400" b="1" dirty="0">
              <a:solidFill>
                <a:schemeClr val="hlink"/>
              </a:solidFill>
            </a:endParaRP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Метод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организации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индивидуальной и групповой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работы учащихся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на начальной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стадии урока,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когда идет актуализация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имеющегося у них </a:t>
            </a:r>
          </a:p>
          <a:p>
            <a:pPr algn="ctr" eaLnBrk="0" hangingPunct="0"/>
            <a:r>
              <a:rPr lang="ru-RU" sz="1600" b="1" i="1" dirty="0">
                <a:solidFill>
                  <a:srgbClr val="00B050"/>
                </a:solidFill>
              </a:rPr>
              <a:t>опыта и знаний. </a:t>
            </a:r>
          </a:p>
          <a:p>
            <a:pPr algn="ctr" eaLnBrk="0" hangingPunct="0"/>
            <a:endParaRPr lang="ru-RU" sz="2600" dirty="0">
              <a:solidFill>
                <a:schemeClr val="hlink"/>
              </a:solidFill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827439" y="1462087"/>
            <a:ext cx="39274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Прием «Корзина идей»</a:t>
            </a:r>
          </a:p>
        </p:txBody>
      </p:sp>
      <p:pic>
        <p:nvPicPr>
          <p:cNvPr id="8" name="Picture 11" descr="Картинка 153 из 1246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43000"/>
            <a:ext cx="18637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000125" y="2643188"/>
            <a:ext cx="4387850" cy="450850"/>
          </a:xfrm>
          <a:prstGeom prst="rect">
            <a:avLst/>
          </a:prstGeom>
          <a:solidFill>
            <a:srgbClr val="9CAFEC"/>
          </a:solidFill>
          <a:ln w="76200" cmpd="tri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 eaLnBrk="0" hangingPunct="0"/>
            <a:r>
              <a:rPr lang="ru-RU" sz="2800" dirty="0"/>
              <a:t>Алгоритм работы: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838200" y="3200400"/>
            <a:ext cx="716280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Tx/>
              <a:buAutoNum type="arabicPeriod"/>
            </a:pPr>
            <a:r>
              <a:rPr lang="ru-RU" sz="2000" b="1" dirty="0">
                <a:solidFill>
                  <a:srgbClr val="230BB5"/>
                </a:solidFill>
                <a:latin typeface="Times New Roman" pitchFamily="18" charset="0"/>
              </a:rPr>
              <a:t>Задаю вопрос о том, что известно по теме.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Tx/>
              <a:buAutoNum type="arabicPeriod"/>
            </a:pP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</a:rPr>
              <a:t>Каждый ученик вспоминает все, что знает по теме (инд. работа 1-2 мин).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Tx/>
              <a:buAutoNum type="arabicPeriod"/>
            </a:pPr>
            <a:r>
              <a:rPr lang="ru-RU" sz="2000" b="1" dirty="0">
                <a:solidFill>
                  <a:srgbClr val="230BB5"/>
                </a:solidFill>
                <a:latin typeface="Times New Roman" pitchFamily="18" charset="0"/>
              </a:rPr>
              <a:t>Обмен информацией в парах. 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Tx/>
              <a:buAutoNum type="arabicPeriod"/>
            </a:pPr>
            <a:r>
              <a:rPr lang="ru-RU" sz="2000" b="1" dirty="0">
                <a:solidFill>
                  <a:schemeClr val="hlink"/>
                </a:solidFill>
                <a:latin typeface="Times New Roman" pitchFamily="18" charset="0"/>
              </a:rPr>
              <a:t>Каждая группа называет одно сведение или факт,  не повторяя ранее сказанного.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Tx/>
              <a:buAutoNum type="arabicPeriod"/>
            </a:pPr>
            <a:r>
              <a:rPr lang="ru-RU" sz="2000" b="1" dirty="0">
                <a:solidFill>
                  <a:srgbClr val="230BB5"/>
                </a:solidFill>
                <a:latin typeface="Times New Roman" pitchFamily="18" charset="0"/>
              </a:rPr>
              <a:t>Все сведения  зарисовывают у</a:t>
            </a:r>
            <a:r>
              <a:rPr lang="ru-RU" sz="2000" b="1" dirty="0">
                <a:solidFill>
                  <a:srgbClr val="CC0000"/>
                </a:solidFill>
                <a:latin typeface="Times New Roman" pitchFamily="18" charset="0"/>
              </a:rPr>
              <a:t>читель</a:t>
            </a:r>
            <a:r>
              <a:rPr lang="ru-RU" sz="2000" b="1" dirty="0">
                <a:solidFill>
                  <a:schemeClr val="folHlink"/>
                </a:solidFill>
                <a:latin typeface="Times New Roman" pitchFamily="18" charset="0"/>
              </a:rPr>
              <a:t> </a:t>
            </a:r>
            <a:r>
              <a:rPr lang="ru-RU" sz="2000" b="1" dirty="0">
                <a:solidFill>
                  <a:srgbClr val="230BB5"/>
                </a:solidFill>
                <a:latin typeface="Times New Roman" pitchFamily="18" charset="0"/>
              </a:rPr>
              <a:t> в «корзинке идей», даже если они ошибочны.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Clr>
                <a:srgbClr val="F9F9F9"/>
              </a:buClr>
              <a:buSzPct val="65000"/>
              <a:buFontTx/>
              <a:buAutoNum type="arabicPeriod"/>
            </a:pPr>
            <a:r>
              <a:rPr lang="ru-RU" sz="2000" b="1" i="1" dirty="0">
                <a:solidFill>
                  <a:srgbClr val="00B050"/>
                </a:solidFill>
                <a:latin typeface="Times New Roman" pitchFamily="18" charset="0"/>
              </a:rPr>
              <a:t>Все ошибки исправляются по мере     освоения новой информации. </a:t>
            </a:r>
          </a:p>
        </p:txBody>
      </p:sp>
    </p:spTree>
    <p:extLst>
      <p:ext uri="{BB962C8B-B14F-4D97-AF65-F5344CB8AC3E}">
        <p14:creationId xmlns:p14="http://schemas.microsoft.com/office/powerpoint/2010/main" val="427592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23876" y="250825"/>
            <a:ext cx="8053387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rgbClr val="2319E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Организация самостоятельной работы над темой</a:t>
            </a:r>
            <a:endParaRPr lang="ru-RU" sz="2400" dirty="0">
              <a:solidFill>
                <a:srgbClr val="2319E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Picture 11" descr="https://i.pinimg.com/originals/61/27/a0/6127a007ce5b99b9eb0317d322c8057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76250"/>
            <a:ext cx="852488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817237" y="1097756"/>
            <a:ext cx="70104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0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организации самостоятельной работы над новой темой </a:t>
            </a:r>
            <a:r>
              <a:rPr lang="ru-RU" sz="20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важно,</a:t>
            </a:r>
            <a:r>
              <a:rPr lang="ru-RU" sz="20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чтобы обучающимся</a:t>
            </a:r>
          </a:p>
          <a:p>
            <a:pPr algn="ctr" eaLnBrk="0" hangingPunct="0"/>
            <a:r>
              <a:rPr lang="ru-RU" sz="20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было интересно всесторонне и глубоко проработать новый материал. </a:t>
            </a:r>
          </a:p>
          <a:p>
            <a:pPr algn="ctr" eaLnBrk="0" hangingPunct="0"/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же это можно сделать?! </a:t>
            </a:r>
          </a:p>
          <a:p>
            <a:pPr algn="ctr" eaLnBrk="0" hangingPunct="0"/>
            <a:r>
              <a:rPr lang="ru-RU" sz="20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Для представления материала </a:t>
            </a:r>
          </a:p>
          <a:p>
            <a:pPr algn="ctr" eaLnBrk="0" hangingPunct="0"/>
            <a:r>
              <a:rPr lang="ru-RU" sz="20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самостоятельной работы обучающихся – </a:t>
            </a:r>
          </a:p>
          <a:p>
            <a:pPr algn="ctr" eaLnBrk="0" hangingPunct="0"/>
            <a:r>
              <a:rPr lang="ru-RU" sz="20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«Инфо-карусель», «Автобусная остановка», «Ярмарка</a:t>
            </a:r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1" t="16017" r="12245" b="27544"/>
          <a:stretch>
            <a:fillRect/>
          </a:stretch>
        </p:blipFill>
        <p:spPr bwMode="auto">
          <a:xfrm>
            <a:off x="520458" y="3933056"/>
            <a:ext cx="3865562" cy="241218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https://ds03.infourok.ru/uploads/ex/073f/00060e36-a98afcc0/1/img28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ECE7E3"/>
              </a:clrFrom>
              <a:clrTo>
                <a:srgbClr val="ECE7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" t="5206" r="5597" b="21588"/>
          <a:stretch>
            <a:fillRect/>
          </a:stretch>
        </p:blipFill>
        <p:spPr bwMode="auto">
          <a:xfrm>
            <a:off x="4572000" y="4077072"/>
            <a:ext cx="3294063" cy="223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351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6632"/>
            <a:ext cx="7913687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50" y="1052736"/>
            <a:ext cx="7667129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30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97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pic>
        <p:nvPicPr>
          <p:cNvPr id="5" name="Picture 2" descr="https://ds02.infourok.ru/uploads/ex/0ecb/0008c15a-cea4e42f/2/img9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2DC"/>
              </a:clrFrom>
              <a:clrTo>
                <a:srgbClr val="FEF2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" r="2112" b="8078"/>
          <a:stretch/>
        </p:blipFill>
        <p:spPr bwMode="auto">
          <a:xfrm>
            <a:off x="147234" y="0"/>
            <a:ext cx="5342759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779912" y="3429000"/>
            <a:ext cx="4325888" cy="3810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СИНКВЕЙН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5082" y="3810000"/>
            <a:ext cx="7786742" cy="4001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2000" b="1" i="1" dirty="0">
                <a:solidFill>
                  <a:srgbClr val="5615F9"/>
                </a:solidFill>
              </a:rPr>
              <a:t>ПРАВИЛО СОСТАВЛЕНИЯ  СИНКВЕЙНА</a:t>
            </a:r>
            <a:endParaRPr lang="ru-RU" sz="2000" dirty="0"/>
          </a:p>
        </p:txBody>
      </p:sp>
      <p:sp>
        <p:nvSpPr>
          <p:cNvPr id="8" name="Загнутый угол 7"/>
          <p:cNvSpPr/>
          <p:nvPr/>
        </p:nvSpPr>
        <p:spPr>
          <a:xfrm>
            <a:off x="1333500" y="4365104"/>
            <a:ext cx="6477000" cy="1905000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Ключевое слово, существительное.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Два прилагательных.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Три глагола.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Короткое предложение.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Резюме, существительное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1026" name="Picture 2" descr="https://www.culture.ru/storage/images/680efe9a46c8b92156a0c9894e3f4fa2/9fe3be83850a3082e263959cabfa6778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764704"/>
            <a:ext cx="2915816" cy="168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51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ds04.infourok.ru/uploads/ex/0371/00114180-4951b9f3/img17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6203" r="4489" b="4644"/>
          <a:stretch/>
        </p:blipFill>
        <p:spPr bwMode="auto">
          <a:xfrm>
            <a:off x="961253" y="393391"/>
            <a:ext cx="3960440" cy="320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16239" y="3075700"/>
            <a:ext cx="1706488" cy="11413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 descr="https://ds05.infourok.ru/uploads/ex/0f10/00095ddf-6010213b/img15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6" t="49518" r="7376" b="7603"/>
          <a:stretch/>
        </p:blipFill>
        <p:spPr bwMode="auto">
          <a:xfrm>
            <a:off x="1474783" y="3598535"/>
            <a:ext cx="7218822" cy="27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ds02.infourok.ru/uploads/ex/05ef/0004c0de-84329013/img1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2" t="5736" r="6888" b="3388"/>
          <a:stretch/>
        </p:blipFill>
        <p:spPr bwMode="auto">
          <a:xfrm>
            <a:off x="5106357" y="393391"/>
            <a:ext cx="3714847" cy="284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1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97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404664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Не стоит забывать о восстанавливающей силе релаксации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уроке. Первоклассникам  нескольких минут достаточно, чтобы встряхнуться, весело и активно расслабиться, восстановить энергию. Если учитель сам принимает участие в этом    упражнении, помимо пользы для себя, он поможет также и неуверенным и стеснительным ученикам активнее участвовать в упражнении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259632" y="2492896"/>
            <a:ext cx="4751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800" b="1" dirty="0">
                <a:solidFill>
                  <a:srgbClr val="3F6623"/>
                </a:solidFill>
                <a:latin typeface="Times New Roman" pitchFamily="18" charset="0"/>
                <a:cs typeface="Times New Roman" pitchFamily="18" charset="0"/>
              </a:rPr>
              <a:t>Упражнение</a:t>
            </a:r>
            <a:r>
              <a:rPr lang="ru-RU" sz="2400" b="1" dirty="0">
                <a:solidFill>
                  <a:srgbClr val="3F6623"/>
                </a:solidFill>
                <a:latin typeface="Times New Roman" pitchFamily="18" charset="0"/>
                <a:cs typeface="Times New Roman" pitchFamily="18" charset="0"/>
              </a:rPr>
              <a:t>  «Четыре стихии</a:t>
            </a:r>
            <a:r>
              <a:rPr lang="ru-RU" dirty="0"/>
              <a:t>»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103948" y="4941168"/>
            <a:ext cx="2806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«Кнопки мозга»</a:t>
            </a: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2265235" y="3167062"/>
            <a:ext cx="3833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ru-RU" sz="28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«Перекрестные шаги»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14965" y="4223891"/>
            <a:ext cx="38417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«Ленивые восьмерки»</a:t>
            </a:r>
          </a:p>
        </p:txBody>
      </p:sp>
      <p:pic>
        <p:nvPicPr>
          <p:cNvPr id="16386" name="Picture 2" descr="http://ictdt.com/wp-content/uploads/2014/03/Perekrestnie-schagi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3" t="11547" r="24813" b="11184"/>
          <a:stretch/>
        </p:blipFill>
        <p:spPr bwMode="auto">
          <a:xfrm>
            <a:off x="6174180" y="2569520"/>
            <a:ext cx="1494163" cy="171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s://cf2.ppt-online.org/files2/slide/t/TyQS13xYq0Z75BmwfXzJegadiLM46DrjVcbPnt/slide-7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9" t="62512" r="28474" b="12809"/>
          <a:stretch/>
        </p:blipFill>
        <p:spPr bwMode="auto">
          <a:xfrm>
            <a:off x="611560" y="3909514"/>
            <a:ext cx="1958426" cy="83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https://ds05.infourok.ru/uploads/ex/0522/000bff89-ff6a65e1/img1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3" t="17340" r="69533" b="29718"/>
          <a:stretch/>
        </p:blipFill>
        <p:spPr bwMode="auto">
          <a:xfrm>
            <a:off x="3278981" y="4948181"/>
            <a:ext cx="824967" cy="131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70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8893175" cy="1143000"/>
          </a:xfrm>
        </p:spPr>
        <p:txBody>
          <a:bodyPr/>
          <a:lstStyle/>
          <a:p>
            <a:r>
              <a:rPr lang="en-US" sz="2800" b="1" dirty="0" smtClean="0">
                <a:ln>
                  <a:noFill/>
                </a:ln>
                <a:solidFill>
                  <a:srgbClr val="660066"/>
                </a:solidFill>
              </a:rPr>
              <a:t>III </a:t>
            </a:r>
            <a:r>
              <a:rPr lang="ru-RU" sz="2800" b="1" dirty="0" smtClean="0">
                <a:ln>
                  <a:noFill/>
                </a:ln>
                <a:solidFill>
                  <a:srgbClr val="660066"/>
                </a:solidFill>
              </a:rPr>
              <a:t>фаза</a:t>
            </a:r>
            <a:r>
              <a:rPr lang="ru-RU" sz="2800" dirty="0" smtClean="0">
                <a:ln>
                  <a:noFill/>
                </a:ln>
              </a:rPr>
              <a:t/>
            </a:r>
            <a:br>
              <a:rPr lang="ru-RU" sz="2800" dirty="0" smtClean="0">
                <a:ln>
                  <a:noFill/>
                </a:ln>
              </a:rPr>
            </a:br>
            <a:r>
              <a:rPr lang="ru-RU" sz="2800" b="1" dirty="0" smtClean="0">
                <a:ln>
                  <a:noFill/>
                </a:ln>
                <a:solidFill>
                  <a:srgbClr val="FF0066"/>
                </a:solidFill>
              </a:rPr>
              <a:t>Завершение образовательного мероприятия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971600" y="1124744"/>
            <a:ext cx="81724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>
              <a:defRPr/>
            </a:pPr>
            <a:r>
              <a:rPr lang="ru-RU" sz="1600" b="1" dirty="0" smtClean="0">
                <a:solidFill>
                  <a:srgbClr val="2319E1"/>
                </a:solidFill>
              </a:rPr>
              <a:t>Для </a:t>
            </a:r>
            <a:r>
              <a:rPr lang="ru-RU" sz="1600" b="1" dirty="0">
                <a:solidFill>
                  <a:srgbClr val="2319E1"/>
                </a:solidFill>
              </a:rPr>
              <a:t>завершения образовательного мероприятия можно использовать </a:t>
            </a:r>
          </a:p>
          <a:p>
            <a:pPr algn="ctr" eaLnBrk="0" hangingPunct="0">
              <a:defRPr/>
            </a:pPr>
            <a:r>
              <a:rPr lang="ru-RU" sz="1600" b="1" dirty="0">
                <a:solidFill>
                  <a:srgbClr val="002060"/>
                </a:solidFill>
              </a:rPr>
              <a:t>такие активные методы как: 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</a:rPr>
              <a:t>« </a:t>
            </a:r>
            <a:r>
              <a:rPr lang="ru-RU" sz="2000" b="1" i="1" dirty="0" err="1">
                <a:solidFill>
                  <a:schemeClr val="accent5">
                    <a:lumMod val="50000"/>
                  </a:schemeClr>
                </a:solidFill>
              </a:rPr>
              <a:t>Цветик-самоцветик</a:t>
            </a: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</a:rPr>
              <a:t>»,</a:t>
            </a:r>
          </a:p>
          <a:p>
            <a:pPr algn="ctr" eaLnBrk="0" hangingPunct="0">
              <a:defRPr/>
            </a:pPr>
            <a:r>
              <a:rPr lang="ru-RU" sz="2000" b="1" i="1" dirty="0">
                <a:solidFill>
                  <a:schemeClr val="accent5">
                    <a:lumMod val="50000"/>
                  </a:schemeClr>
                </a:solidFill>
              </a:rPr>
              <a:t>"Мухомор", «Мудрый совет», «Письмо самому себе», «Все у меня в руках!», «Итоговый круг», «Что я почти забыл?», «Ресторан», «Комплименты». </a:t>
            </a:r>
          </a:p>
          <a:p>
            <a:pPr algn="ctr" eaLnBrk="0" hangingPunct="0">
              <a:defRPr/>
            </a:pPr>
            <a:r>
              <a:rPr lang="ru-RU" sz="1600" b="1" dirty="0">
                <a:solidFill>
                  <a:srgbClr val="002060"/>
                </a:solidFill>
              </a:rPr>
              <a:t>Эти методы помогут вам эффективно, грамотно и интересно подвести итоги урока и завершить работу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endParaRPr lang="ru-RU" sz="28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1403648" y="3211512"/>
            <a:ext cx="25717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«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Фишбоун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</a:t>
            </a:r>
          </a:p>
        </p:txBody>
      </p:sp>
      <p:pic>
        <p:nvPicPr>
          <p:cNvPr id="10" name="Picture 9" descr="http://gigabaza.ru/images/67/132275/mb53a79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640137"/>
            <a:ext cx="241617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9"/>
          <p:cNvSpPr>
            <a:spLocks noChangeArrowheads="1"/>
          </p:cNvSpPr>
          <p:nvPr/>
        </p:nvSpPr>
        <p:spPr bwMode="auto">
          <a:xfrm>
            <a:off x="1219200" y="5029200"/>
            <a:ext cx="3124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«метод «Ресторан»»</a:t>
            </a:r>
          </a:p>
        </p:txBody>
      </p:sp>
      <p:pic>
        <p:nvPicPr>
          <p:cNvPr id="12" name="Picture 33" descr="https://static.vecteezy.com/system/resources/previews/000/085/097/original/free-restaurant-interior-vect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210" y="5482339"/>
            <a:ext cx="15430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153883" y="2997200"/>
            <a:ext cx="3733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«Мудрый </a:t>
            </a:r>
            <a:r>
              <a:rPr lang="ru-RU" sz="20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совет»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5611344" y="5214937"/>
            <a:ext cx="25527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«Фруктовый сад»</a:t>
            </a:r>
          </a:p>
        </p:txBody>
      </p:sp>
      <p:pic>
        <p:nvPicPr>
          <p:cNvPr id="17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61" y="6039316"/>
            <a:ext cx="4794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Волна 17"/>
          <p:cNvSpPr/>
          <p:nvPr/>
        </p:nvSpPr>
        <p:spPr>
          <a:xfrm>
            <a:off x="5145008" y="5643562"/>
            <a:ext cx="1524000" cy="304800"/>
          </a:xfrm>
          <a:prstGeom prst="wave">
            <a:avLst>
              <a:gd name="adj1" fmla="val 11587"/>
              <a:gd name="adj2" fmla="val 1731"/>
            </a:avLst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000" b="1" i="1" dirty="0">
                <a:solidFill>
                  <a:schemeClr val="accent6">
                    <a:lumMod val="50000"/>
                  </a:schemeClr>
                </a:solidFill>
              </a:rPr>
              <a:t>ОЖИДАНИЯ</a:t>
            </a:r>
          </a:p>
        </p:txBody>
      </p:sp>
      <p:pic>
        <p:nvPicPr>
          <p:cNvPr id="19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355" y="5992146"/>
            <a:ext cx="512763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Волна 19"/>
          <p:cNvSpPr/>
          <p:nvPr/>
        </p:nvSpPr>
        <p:spPr>
          <a:xfrm>
            <a:off x="7155036" y="5658316"/>
            <a:ext cx="1295400" cy="381000"/>
          </a:xfrm>
          <a:prstGeom prst="wave">
            <a:avLst>
              <a:gd name="adj1" fmla="val 11587"/>
              <a:gd name="adj2" fmla="val 1731"/>
            </a:avLst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1000" b="1" i="1" dirty="0">
                <a:solidFill>
                  <a:schemeClr val="accent6">
                    <a:lumMod val="50000"/>
                  </a:schemeClr>
                </a:solidFill>
              </a:rPr>
              <a:t>ОПАСЕНИЯ</a:t>
            </a:r>
          </a:p>
        </p:txBody>
      </p:sp>
      <p:pic>
        <p:nvPicPr>
          <p:cNvPr id="1026" name="Picture 2" descr="https://w7.pngwing.com/pngs/814/917/png-transparent-owl-scrapbooking-owl-animals-presentation-owl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048" y="3869464"/>
            <a:ext cx="953291" cy="95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90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pic>
        <p:nvPicPr>
          <p:cNvPr id="5" name="Picture 2" descr="https://demiart.ru/forum/journal_uploads9/j2327710_1439234503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999999"/>
              </a:clrFrom>
              <a:clrTo>
                <a:srgbClr val="99999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34" y="387617"/>
            <a:ext cx="2419350" cy="3981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s://stn.ie/wp-content/uploads/2018/08/content_placeholder_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08664"/>
            <a:ext cx="3856732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s://stn.ie/wp-content/uploads/2018/08/content_placeholder_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939" y="4157464"/>
            <a:ext cx="3856732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08252" y="620688"/>
            <a:ext cx="18324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Правило «7У»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25925" y="947314"/>
            <a:ext cx="162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*Уверенность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8843" y="1390130"/>
            <a:ext cx="1565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Успешность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29925" y="175946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*удивительность</a:t>
            </a:r>
            <a:endParaRPr lang="ru-RU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69425" y="2193676"/>
            <a:ext cx="1929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*убедительность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5433" y="2577492"/>
            <a:ext cx="2010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*уважительность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4080" y="2981060"/>
            <a:ext cx="2272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</a:t>
            </a:r>
            <a:r>
              <a:rPr lang="ru-RU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уравновешенность</a:t>
            </a:r>
            <a:endParaRPr lang="ru-RU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40676" y="3500914"/>
            <a:ext cx="1665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3CC33"/>
                </a:solidFill>
                <a:latin typeface="Times New Roman" pitchFamily="18" charset="0"/>
                <a:cs typeface="Times New Roman" pitchFamily="18" charset="0"/>
              </a:rPr>
              <a:t>*улыбчивость</a:t>
            </a:r>
            <a:endParaRPr lang="ru-RU" b="1" dirty="0">
              <a:solidFill>
                <a:srgbClr val="33CC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29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Шаблоны для создания презентаций &quot;Тетрадь на спирали&quot;. Ч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avatars.mds.yandex.net/get-zen_doc/1790220/pub_5e28e5ba3f548700aee7f378_5e29635cfe289100b035c16c/scale_1200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" t="35216" r="1841" b="35479"/>
          <a:stretch/>
        </p:blipFill>
        <p:spPr bwMode="auto">
          <a:xfrm>
            <a:off x="1572768" y="404664"/>
            <a:ext cx="7135414" cy="197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ne-kurim.ru/forum/attachments/buket-v-vaze-gif.168249/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80896"/>
            <a:ext cx="3456384" cy="415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9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851</Words>
  <Application>Microsoft Office PowerPoint</Application>
  <PresentationFormat>Экран (4:3)</PresentationFormat>
  <Paragraphs>122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Структура АМО – технологии, фазы и этапы:</vt:lpstr>
      <vt:lpstr>I фаза  Начало образовательного мероприятия</vt:lpstr>
      <vt:lpstr>Определение ожиданий обучающихся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III фаза Завершение образовательного мероприятия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</cp:revision>
  <cp:lastPrinted>2020-08-17T19:50:39Z</cp:lastPrinted>
  <dcterms:created xsi:type="dcterms:W3CDTF">2020-08-17T16:42:40Z</dcterms:created>
  <dcterms:modified xsi:type="dcterms:W3CDTF">2020-08-18T05:33:44Z</dcterms:modified>
</cp:coreProperties>
</file>