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73" r:id="rId4"/>
    <p:sldId id="274" r:id="rId5"/>
    <p:sldId id="262" r:id="rId6"/>
    <p:sldId id="263" r:id="rId7"/>
    <p:sldId id="26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67" r:id="rId16"/>
    <p:sldId id="282" r:id="rId17"/>
    <p:sldId id="268" r:id="rId18"/>
    <p:sldId id="270" r:id="rId19"/>
    <p:sldId id="271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12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05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100" y="5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6606413987543737E-2"/>
          <c:y val="2.7716329223169026E-2"/>
          <c:w val="0.96118327605325726"/>
          <c:h val="0.799485353199678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терапияға дейін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Лист1!$A$2:$A$5</c:f>
              <c:strCache>
                <c:ptCount val="4"/>
                <c:pt idx="0">
                  <c:v>Шкала депрессии </c:v>
                </c:pt>
                <c:pt idx="1">
                  <c:v>Предварительная оценка состояния психического здоровья</c:v>
                </c:pt>
                <c:pt idx="2">
                  <c:v>Методика на выявление личностной и ситуативной тревожности</c:v>
                </c:pt>
                <c:pt idx="3">
                  <c:v>Методика субъективного ощущения одиночества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24</c:v>
                </c:pt>
                <c:pt idx="1">
                  <c:v>13</c:v>
                </c:pt>
                <c:pt idx="2">
                  <c:v>3</c:v>
                </c:pt>
                <c:pt idx="3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34-41DC-A0F0-6361A895AFF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терапиядан кейін</c:v>
                </c:pt>
              </c:strCache>
            </c:strRef>
          </c:tx>
          <c:spPr>
            <a:solidFill>
              <a:srgbClr val="5AE434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Лист1!$A$2:$A$5</c:f>
              <c:strCache>
                <c:ptCount val="4"/>
                <c:pt idx="0">
                  <c:v>Шкала депрессии </c:v>
                </c:pt>
                <c:pt idx="1">
                  <c:v>Предварительная оценка состояния психического здоровья</c:v>
                </c:pt>
                <c:pt idx="2">
                  <c:v>Методика на выявление личностной и ситуативной тревожности</c:v>
                </c:pt>
                <c:pt idx="3">
                  <c:v>Методика субъективного ощущения одиночества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9</c:v>
                </c:pt>
                <c:pt idx="1">
                  <c:v>10</c:v>
                </c:pt>
                <c:pt idx="2">
                  <c:v>2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C34-41DC-A0F0-6361A895AF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291817704"/>
        <c:axId val="291818096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Лист1!$D$1</c15:sqref>
                        </c15:formulaRef>
                      </c:ext>
                    </c:extLst>
                    <c:strCache>
                      <c:ptCount val="1"/>
                      <c:pt idx="0">
                        <c:v>Столбец1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3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3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Лист1!$A$2:$A$5</c15:sqref>
                        </c15:formulaRef>
                      </c:ext>
                    </c:extLst>
                    <c:strCache>
                      <c:ptCount val="4"/>
                      <c:pt idx="0">
                        <c:v>Шкала депрессии </c:v>
                      </c:pt>
                      <c:pt idx="1">
                        <c:v>Предварительная оценка состояния психического здоровья</c:v>
                      </c:pt>
                      <c:pt idx="2">
                        <c:v>Методика на выявление личностной и ситуативной тревожности</c:v>
                      </c:pt>
                      <c:pt idx="3">
                        <c:v>Методика субъективного ощущения одиночества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Лист1!$D$2:$D$5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5C34-41DC-A0F0-6361A895AFF6}"/>
                  </c:ext>
                </c:extLst>
              </c15:ser>
            </c15:filteredBarSeries>
          </c:ext>
        </c:extLst>
      </c:barChart>
      <c:catAx>
        <c:axId val="291817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91818096"/>
        <c:crosses val="autoZero"/>
        <c:auto val="1"/>
        <c:lblAlgn val="ctr"/>
        <c:lblOffset val="100"/>
        <c:noMultiLvlLbl val="0"/>
      </c:catAx>
      <c:valAx>
        <c:axId val="2918180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91817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lt1">
                  <a:lumMod val="8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268933774582523E-2"/>
          <c:y val="6.9497008919411029E-5"/>
          <c:w val="0.9718303043012726"/>
          <c:h val="0.84434630295088497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диагностики программы "Ресурс"</c:v>
                </c:pt>
              </c:strCache>
            </c:strRef>
          </c:tx>
          <c:spPr>
            <a:solidFill>
              <a:srgbClr val="5AE434"/>
            </a:solidFill>
          </c:spPr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4AF-4F02-BCF5-A65953490842}"/>
              </c:ext>
            </c:extLst>
          </c:dPt>
          <c:dPt>
            <c:idx val="1"/>
            <c:bubble3D val="0"/>
            <c:spPr>
              <a:solidFill>
                <a:srgbClr val="5AE43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4AF-4F02-BCF5-A65953490842}"/>
              </c:ext>
            </c:extLst>
          </c:dPt>
          <c:dPt>
            <c:idx val="2"/>
            <c:bubble3D val="0"/>
            <c:spPr>
              <a:solidFill>
                <a:srgbClr val="5AE43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4AF-4F02-BCF5-A65953490842}"/>
              </c:ext>
            </c:extLst>
          </c:dPt>
          <c:dPt>
            <c:idx val="3"/>
            <c:bubble3D val="0"/>
            <c:spPr>
              <a:solidFill>
                <a:srgbClr val="5AE43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4AF-4F02-BCF5-A65953490842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94AF-4F02-BCF5-A65953490842}"/>
              </c:ext>
            </c:extLst>
          </c:dPt>
          <c:cat>
            <c:strRef>
              <c:f>Лист1!$A$2:$A$5</c:f>
              <c:strCache>
                <c:ptCount val="2"/>
                <c:pt idx="0">
                  <c:v>2019-2020 оқу жылы</c:v>
                </c:pt>
                <c:pt idx="1">
                  <c:v>2020-2021 оқу жылы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1.4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94AF-4F02-BCF5-A659534908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00"/>
        <c:secondPieSize val="75"/>
        <c:serLines>
          <c:spPr>
            <a:ln w="9525">
              <a:solidFill>
                <a:schemeClr val="tx2">
                  <a:lumMod val="60000"/>
                  <a:lumOff val="40000"/>
                </a:schemeClr>
              </a:solidFill>
              <a:prstDash val="dash"/>
            </a:ln>
            <a:effectLst/>
          </c:spPr>
        </c:serLines>
      </c:ofPieChart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2.3564133287686865E-2"/>
          <c:y val="0.88034005703847662"/>
          <c:w val="0.96857221651641368"/>
          <c:h val="0.1196599429615233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ru-RU" sz="3200" baseline="0" dirty="0" err="1"/>
              <a:t>Тиімділігі</a:t>
            </a:r>
            <a:r>
              <a:rPr lang="ru-RU" sz="3200" baseline="0" dirty="0"/>
              <a:t> 60% </a:t>
            </a:r>
            <a:endParaRPr lang="ru-RU" sz="3200" dirty="0"/>
          </a:p>
        </c:rich>
      </c:tx>
      <c:layout>
        <c:manualLayout>
          <c:xMode val="edge"/>
          <c:yMode val="edge"/>
          <c:x val="0.64948477864873277"/>
          <c:y val="2.00945657648724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9.6828194082927657E-2"/>
          <c:y val="5.9276024949169066E-2"/>
          <c:w val="0.8150503803162501"/>
          <c:h val="0.784191044293310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 терапии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CC0-4583-93F3-75D514EE32CC}"/>
              </c:ext>
            </c:extLst>
          </c:dPt>
          <c:cat>
            <c:strRef>
              <c:f>Лист1!$A$2:$A$7</c:f>
              <c:strCache>
                <c:ptCount val="6"/>
                <c:pt idx="0">
                  <c:v>Опросник одиночества</c:v>
                </c:pt>
                <c:pt idx="1">
                  <c:v>Шкала депрессии Бека</c:v>
                </c:pt>
                <c:pt idx="2">
                  <c:v>Экспресс-диагностика самооценки</c:v>
                </c:pt>
                <c:pt idx="3">
                  <c:v>Опросник тревоги Тейлора</c:v>
                </c:pt>
                <c:pt idx="4">
                  <c:v>Враждебность</c:v>
                </c:pt>
                <c:pt idx="5">
                  <c:v>Агрессивность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33</c:v>
                </c:pt>
                <c:pt idx="1">
                  <c:v>29</c:v>
                </c:pt>
                <c:pt idx="2">
                  <c:v>22</c:v>
                </c:pt>
                <c:pt idx="3">
                  <c:v>30</c:v>
                </c:pt>
                <c:pt idx="4">
                  <c:v>11</c:v>
                </c:pt>
                <c:pt idx="5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CC0-4583-93F3-75D514EE32C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после терапии</c:v>
                </c:pt>
              </c:strCache>
            </c:strRef>
          </c:tx>
          <c:spPr>
            <a:solidFill>
              <a:srgbClr val="5AE434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Pt>
            <c:idx val="2"/>
            <c:invertIfNegative val="0"/>
            <c:bubble3D val="0"/>
            <c:spPr>
              <a:solidFill>
                <a:srgbClr val="5AE43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BCC0-4583-93F3-75D514EE32CC}"/>
              </c:ext>
            </c:extLst>
          </c:dPt>
          <c:cat>
            <c:strRef>
              <c:f>Лист1!$A$2:$A$7</c:f>
              <c:strCache>
                <c:ptCount val="6"/>
                <c:pt idx="0">
                  <c:v>Опросник одиночества</c:v>
                </c:pt>
                <c:pt idx="1">
                  <c:v>Шкала депрессии Бека</c:v>
                </c:pt>
                <c:pt idx="2">
                  <c:v>Экспресс-диагностика самооценки</c:v>
                </c:pt>
                <c:pt idx="3">
                  <c:v>Опросник тревоги Тейлора</c:v>
                </c:pt>
                <c:pt idx="4">
                  <c:v>Враждебность</c:v>
                </c:pt>
                <c:pt idx="5">
                  <c:v>Агрессивность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20</c:v>
                </c:pt>
                <c:pt idx="1">
                  <c:v>7</c:v>
                </c:pt>
                <c:pt idx="2">
                  <c:v>35</c:v>
                </c:pt>
                <c:pt idx="3">
                  <c:v>6</c:v>
                </c:pt>
                <c:pt idx="4">
                  <c:v>6</c:v>
                </c:pt>
                <c:pt idx="5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CC0-4583-93F3-75D514EE3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93739608"/>
        <c:axId val="297128080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Лист1!$D$1</c15:sqref>
                        </c15:formulaRef>
                      </c:ext>
                    </c:extLst>
                    <c:strCache>
                      <c:ptCount val="1"/>
                      <c:pt idx="0">
                        <c:v>Столбец1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3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3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Лист1!$A$2:$A$7</c15:sqref>
                        </c15:formulaRef>
                      </c:ext>
                    </c:extLst>
                    <c:strCache>
                      <c:ptCount val="6"/>
                      <c:pt idx="0">
                        <c:v>Опросник одиночества</c:v>
                      </c:pt>
                      <c:pt idx="1">
                        <c:v>Шкала депрессии Бека</c:v>
                      </c:pt>
                      <c:pt idx="2">
                        <c:v>Экспресс-диагностика самооценки</c:v>
                      </c:pt>
                      <c:pt idx="3">
                        <c:v>Опросник тревоги Тейлора</c:v>
                      </c:pt>
                      <c:pt idx="4">
                        <c:v>Враждебность</c:v>
                      </c:pt>
                      <c:pt idx="5">
                        <c:v>Агрессивность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Лист1!$D$2:$D$7</c15:sqref>
                        </c15:formulaRef>
                      </c:ext>
                    </c:extLst>
                    <c:numCache>
                      <c:formatCode>General</c:formatCode>
                      <c:ptCount val="6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6-BCC0-4583-93F3-75D514EE32CC}"/>
                  </c:ext>
                </c:extLst>
              </c15:ser>
            </c15:filteredBarSeries>
          </c:ext>
        </c:extLst>
      </c:barChart>
      <c:catAx>
        <c:axId val="293739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97128080"/>
        <c:crosses val="autoZero"/>
        <c:auto val="1"/>
        <c:lblAlgn val="ctr"/>
        <c:lblOffset val="100"/>
        <c:noMultiLvlLbl val="0"/>
      </c:catAx>
      <c:valAx>
        <c:axId val="297128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93739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3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2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0.68266</cdr:x>
      <cdr:y>0</cdr:y>
    </cdr:from>
    <cdr:to>
      <cdr:x>1</cdr:x>
      <cdr:y>0.10672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810445" y="-1360450"/>
          <a:ext cx="3630706" cy="5378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3200" dirty="0" err="1">
              <a:solidFill>
                <a:schemeClr val="bg1"/>
              </a:solidFill>
            </a:rPr>
            <a:t>Тиімділігі</a:t>
          </a:r>
          <a:r>
            <a:rPr lang="ru-RU" sz="3200" dirty="0">
              <a:solidFill>
                <a:schemeClr val="bg1"/>
              </a:solidFill>
            </a:rPr>
            <a:t> 45%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0.20023</cdr:x>
      <cdr:y>0.36285</cdr:y>
    </cdr:from>
    <cdr:to>
      <cdr:x>0.2932</cdr:x>
      <cdr:y>0.47913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05499" y="1873623"/>
          <a:ext cx="977635" cy="6004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3600" b="1" dirty="0">
              <a:solidFill>
                <a:schemeClr val="bg1"/>
              </a:solidFill>
            </a:rPr>
            <a:t>170</a:t>
          </a:r>
        </a:p>
      </cdr:txBody>
    </cdr:sp>
  </cdr:relSizeAnchor>
  <cdr:relSizeAnchor xmlns:cdr="http://schemas.openxmlformats.org/drawingml/2006/chartDrawing">
    <cdr:from>
      <cdr:x>0.76761</cdr:x>
      <cdr:y>0.36285</cdr:y>
    </cdr:from>
    <cdr:to>
      <cdr:x>0.87889</cdr:x>
      <cdr:y>0.46621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071921" y="1873623"/>
          <a:ext cx="1170175" cy="53371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3600" b="1" dirty="0">
              <a:solidFill>
                <a:schemeClr val="bg1"/>
              </a:solidFill>
            </a:rPr>
            <a:t>0</a:t>
          </a:r>
          <a:endParaRPr lang="ru-RU" sz="7200" b="1" dirty="0">
            <a:solidFill>
              <a:schemeClr val="bg1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461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47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317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595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151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774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745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208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266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882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720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EB641-836F-4C37-A1EF-C9CC625BA9D5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F5BDF-1458-431A-B98A-A8E38C5DC2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0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571" y="247233"/>
            <a:ext cx="5030855" cy="503085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8" y="5311823"/>
            <a:ext cx="10995214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111271"/>
                </a:solidFill>
                <a:latin typeface="+mn-lt"/>
                <a:cs typeface="Courier New" panose="02070309020205020404" pitchFamily="49" charset="0"/>
              </a:rPr>
              <a:t>Genesis </a:t>
            </a:r>
            <a:r>
              <a:rPr lang="en-US" b="1" dirty="0" err="1">
                <a:solidFill>
                  <a:srgbClr val="111271"/>
                </a:solidFill>
                <a:latin typeface="+mn-lt"/>
                <a:cs typeface="Courier New" panose="02070309020205020404" pitchFamily="49" charset="0"/>
              </a:rPr>
              <a:t>Verae</a:t>
            </a:r>
            <a:r>
              <a:rPr lang="kk-KZ" b="1" dirty="0">
                <a:solidFill>
                  <a:srgbClr val="111271"/>
                </a:solidFill>
                <a:latin typeface="+mn-lt"/>
                <a:cs typeface="Courier New" panose="02070309020205020404" pitchFamily="49" charset="0"/>
              </a:rPr>
              <a:t> </a:t>
            </a:r>
            <a:r>
              <a:rPr lang="kk-KZ" b="1" dirty="0" err="1">
                <a:solidFill>
                  <a:srgbClr val="111271"/>
                </a:solidFill>
                <a:latin typeface="+mn-lt"/>
                <a:cs typeface="Courier New" panose="02070309020205020404" pitchFamily="49" charset="0"/>
              </a:rPr>
              <a:t>психотехнологиялар</a:t>
            </a:r>
            <a:r>
              <a:rPr lang="kk-KZ" b="1" dirty="0">
                <a:solidFill>
                  <a:srgbClr val="111271"/>
                </a:solidFill>
                <a:latin typeface="+mn-lt"/>
                <a:cs typeface="Courier New" panose="02070309020205020404" pitchFamily="49" charset="0"/>
              </a:rPr>
              <a:t> орталығы</a:t>
            </a:r>
            <a:endParaRPr lang="ru-RU" b="1" dirty="0">
              <a:solidFill>
                <a:srgbClr val="111271"/>
              </a:solidFill>
              <a:latin typeface="+mn-lt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822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1E6E8A-2D85-4E2C-A369-67E6C523A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357" y="478420"/>
            <a:ext cx="10515600" cy="5332071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err="1"/>
              <a:t>Қазақстан</a:t>
            </a:r>
            <a:r>
              <a:rPr lang="ru-RU" sz="4800" b="1" i="1" dirty="0"/>
              <a:t> </a:t>
            </a:r>
            <a:r>
              <a:rPr lang="ru-RU" sz="4800" b="1" i="1" dirty="0" err="1"/>
              <a:t>Республикасындағы</a:t>
            </a:r>
            <a:r>
              <a:rPr lang="ru-RU" sz="4800" b="1" i="1" dirty="0"/>
              <a:t> </a:t>
            </a:r>
            <a:r>
              <a:rPr lang="ru-RU" sz="4800" b="1" i="1" dirty="0" err="1"/>
              <a:t>әлеуметтік-психологиялық</a:t>
            </a:r>
            <a:r>
              <a:rPr lang="ru-RU" sz="4800" b="1" i="1" dirty="0"/>
              <a:t> </a:t>
            </a:r>
            <a:r>
              <a:rPr lang="ru-RU" sz="4800" b="1" i="1" dirty="0" err="1"/>
              <a:t>экологияны</a:t>
            </a:r>
            <a:r>
              <a:rPr lang="ru-RU" sz="4800" b="1" i="1" dirty="0"/>
              <a:t> </a:t>
            </a:r>
            <a:r>
              <a:rPr lang="ru-RU" sz="4800" b="1" i="1" dirty="0" err="1"/>
              <a:t>жақсарту</a:t>
            </a:r>
            <a:r>
              <a:rPr lang="ru-RU" sz="4800" b="1" i="1" dirty="0"/>
              <a:t> </a:t>
            </a:r>
            <a:r>
              <a:rPr lang="ru-RU" sz="4800" b="1" i="1" dirty="0" err="1"/>
              <a:t>құралы</a:t>
            </a:r>
            <a:r>
              <a:rPr lang="ru-RU" sz="4800" b="1" i="1" dirty="0"/>
              <a:t> </a:t>
            </a:r>
            <a:r>
              <a:rPr lang="ru-RU" sz="4800" b="1" i="1" dirty="0" err="1"/>
              <a:t>ретінде</a:t>
            </a:r>
            <a:r>
              <a:rPr lang="ru-RU" sz="4800" b="1" i="1" dirty="0"/>
              <a:t> </a:t>
            </a:r>
            <a:r>
              <a:rPr lang="ru-RU" sz="4800" b="1" i="1" u="sng" dirty="0"/>
              <a:t>«</a:t>
            </a:r>
            <a:r>
              <a:rPr lang="ru-RU" sz="4800" b="1" i="1" u="sng" dirty="0" err="1"/>
              <a:t>Психологиялық</a:t>
            </a:r>
            <a:r>
              <a:rPr lang="ru-RU" sz="4800" b="1" i="1" u="sng" dirty="0"/>
              <a:t> </a:t>
            </a:r>
            <a:r>
              <a:rPr lang="ru-RU" sz="4800" b="1" i="1" u="sng" dirty="0" err="1"/>
              <a:t>мәселелердің</a:t>
            </a:r>
            <a:r>
              <a:rPr lang="ru-RU" sz="4800" b="1" i="1" u="sng" dirty="0"/>
              <a:t> </a:t>
            </a:r>
            <a:r>
              <a:rPr lang="ru-RU" sz="4800" b="1" i="1" u="sng" dirty="0" err="1"/>
              <a:t>барлық</a:t>
            </a:r>
            <a:r>
              <a:rPr lang="ru-RU" sz="4800" b="1" i="1" u="sng" dirty="0"/>
              <a:t> </a:t>
            </a:r>
            <a:r>
              <a:rPr lang="ru-RU" sz="4800" b="1" i="1" u="sng" dirty="0" err="1"/>
              <a:t>түрлерін</a:t>
            </a:r>
            <a:r>
              <a:rPr lang="ru-RU" sz="4800" b="1" i="1" u="sng" dirty="0"/>
              <a:t> </a:t>
            </a:r>
            <a:r>
              <a:rPr lang="ru-RU" sz="4800" b="1" i="1" u="sng" dirty="0" err="1"/>
              <a:t>шешуге</a:t>
            </a:r>
            <a:r>
              <a:rPr lang="ru-RU" sz="4800" b="1" i="1" u="sng" dirty="0"/>
              <a:t> </a:t>
            </a:r>
            <a:r>
              <a:rPr lang="ru-RU" sz="4800" b="1" i="1" u="sng" dirty="0" err="1"/>
              <a:t>арналған</a:t>
            </a:r>
            <a:r>
              <a:rPr lang="ru-RU" sz="4800" b="1" i="1" u="sng" dirty="0"/>
              <a:t> «</a:t>
            </a:r>
            <a:r>
              <a:rPr lang="en-US" sz="4800" b="1" i="1" u="sng" dirty="0"/>
              <a:t>Genesis</a:t>
            </a:r>
            <a:r>
              <a:rPr lang="ru-RU" sz="4800" b="1" i="1" u="sng" dirty="0"/>
              <a:t>»</a:t>
            </a:r>
            <a:r>
              <a:rPr lang="en-US" sz="4800" b="1" i="1" u="sng" dirty="0"/>
              <a:t> </a:t>
            </a:r>
            <a:r>
              <a:rPr lang="ru-RU" sz="4800" b="1" i="1" u="sng" dirty="0"/>
              <a:t>экспресс </a:t>
            </a:r>
            <a:r>
              <a:rPr lang="ru-RU" sz="4800" b="1" i="1" u="sng" dirty="0" err="1"/>
              <a:t>психотерапиялық</a:t>
            </a:r>
            <a:r>
              <a:rPr lang="ru-RU" sz="4800" b="1" i="1" u="sng" dirty="0"/>
              <a:t> </a:t>
            </a:r>
            <a:r>
              <a:rPr lang="ru-RU" sz="4800" b="1" i="1" u="sng" dirty="0" err="1"/>
              <a:t>тәсілі</a:t>
            </a:r>
            <a:r>
              <a:rPr lang="ru-RU" sz="4800" b="1" i="1" u="sng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3779939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5FB915-E8C1-42B4-8F7A-7D04F980C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868" y="455272"/>
            <a:ext cx="11069256" cy="5771908"/>
          </a:xfrm>
        </p:spPr>
        <p:txBody>
          <a:bodyPr>
            <a:normAutofit/>
          </a:bodyPr>
          <a:lstStyle/>
          <a:p>
            <a:pPr algn="ctr"/>
            <a:r>
              <a:rPr lang="ru-RU" b="1" i="1" dirty="0" err="1"/>
              <a:t>Авторлық</a:t>
            </a:r>
            <a:r>
              <a:rPr lang="ru-RU" b="1" i="1" dirty="0"/>
              <a:t> </a:t>
            </a:r>
            <a:r>
              <a:rPr lang="ru-RU" b="1" i="1" dirty="0" err="1"/>
              <a:t>куәлік</a:t>
            </a:r>
            <a:r>
              <a:rPr lang="ru-RU" b="1" i="1" dirty="0"/>
              <a:t> №6387, 12 </a:t>
            </a:r>
            <a:r>
              <a:rPr lang="ru-RU" b="1" i="1" dirty="0" err="1"/>
              <a:t>қараша</a:t>
            </a:r>
            <a:r>
              <a:rPr lang="ru-RU" b="1" i="1" dirty="0"/>
              <a:t> 2019 ж.</a:t>
            </a:r>
            <a:br>
              <a:rPr lang="ru-RU" b="1" i="1" dirty="0"/>
            </a:br>
            <a:br>
              <a:rPr lang="ru-RU" b="1" i="1" dirty="0"/>
            </a:br>
            <a:r>
              <a:rPr lang="ru-RU" b="1" i="1" dirty="0"/>
              <a:t>«</a:t>
            </a:r>
            <a:r>
              <a:rPr lang="ru-RU" b="1" i="1" dirty="0" err="1"/>
              <a:t>Психологиялық</a:t>
            </a:r>
            <a:r>
              <a:rPr lang="ru-RU" b="1" i="1" dirty="0"/>
              <a:t> </a:t>
            </a:r>
            <a:r>
              <a:rPr lang="ru-RU" b="1" i="1" dirty="0" err="1"/>
              <a:t>мәселелердің</a:t>
            </a:r>
            <a:r>
              <a:rPr lang="ru-RU" b="1" i="1" dirty="0"/>
              <a:t> </a:t>
            </a:r>
            <a:r>
              <a:rPr lang="ru-RU" b="1" i="1" dirty="0" err="1"/>
              <a:t>барлық</a:t>
            </a:r>
            <a:r>
              <a:rPr lang="ru-RU" b="1" i="1" dirty="0"/>
              <a:t> </a:t>
            </a:r>
            <a:r>
              <a:rPr lang="ru-RU" b="1" i="1" dirty="0" err="1"/>
              <a:t>түрлерін</a:t>
            </a:r>
            <a:r>
              <a:rPr lang="ru-RU" b="1" i="1" dirty="0"/>
              <a:t> </a:t>
            </a:r>
            <a:r>
              <a:rPr lang="ru-RU" b="1" i="1" dirty="0" err="1"/>
              <a:t>шешуге</a:t>
            </a:r>
            <a:r>
              <a:rPr lang="ru-RU" b="1" i="1" dirty="0"/>
              <a:t> </a:t>
            </a:r>
            <a:r>
              <a:rPr lang="ru-RU" b="1" i="1" dirty="0" err="1"/>
              <a:t>арналған</a:t>
            </a:r>
            <a:r>
              <a:rPr lang="ru-RU" b="1" i="1" dirty="0"/>
              <a:t> «</a:t>
            </a:r>
            <a:r>
              <a:rPr lang="en-US" b="1" i="1" dirty="0"/>
              <a:t>Genesis</a:t>
            </a:r>
            <a:r>
              <a:rPr lang="ru-RU" b="1" i="1" dirty="0"/>
              <a:t>» экспресс-</a:t>
            </a:r>
            <a:r>
              <a:rPr lang="ru-RU" b="1" i="1" dirty="0" err="1"/>
              <a:t>психотерапиялық</a:t>
            </a:r>
            <a:r>
              <a:rPr lang="ru-RU" b="1" i="1" dirty="0"/>
              <a:t> </a:t>
            </a:r>
            <a:r>
              <a:rPr lang="ru-RU" b="1" i="1" dirty="0" err="1"/>
              <a:t>тәсілі</a:t>
            </a:r>
            <a:r>
              <a:rPr lang="ru-RU" b="1" i="1" dirty="0"/>
              <a:t>» - </a:t>
            </a:r>
            <a:r>
              <a:rPr lang="ru-RU" b="1" i="1" dirty="0" err="1"/>
              <a:t>бұл</a:t>
            </a:r>
            <a:r>
              <a:rPr lang="ru-RU" b="1" i="1" dirty="0"/>
              <a:t> </a:t>
            </a:r>
            <a:r>
              <a:rPr lang="ru-RU" b="1" i="1" dirty="0" err="1"/>
              <a:t>нақты</a:t>
            </a:r>
            <a:r>
              <a:rPr lang="ru-RU" b="1" i="1" dirty="0"/>
              <a:t>, </a:t>
            </a:r>
            <a:r>
              <a:rPr lang="ru-RU" b="1" i="1" dirty="0" err="1"/>
              <a:t>дәл</a:t>
            </a:r>
            <a:r>
              <a:rPr lang="ru-RU" b="1" i="1" dirty="0"/>
              <a:t>, </a:t>
            </a:r>
            <a:r>
              <a:rPr lang="ru-RU" b="1" i="1" dirty="0" err="1"/>
              <a:t>тиімді</a:t>
            </a:r>
            <a:r>
              <a:rPr lang="ru-RU" b="1" i="1" dirty="0"/>
              <a:t>, </a:t>
            </a:r>
            <a:r>
              <a:rPr lang="ru-RU" b="1" i="1" dirty="0" err="1"/>
              <a:t>экологиялық</a:t>
            </a:r>
            <a:r>
              <a:rPr lang="ru-RU" b="1" i="1" dirty="0"/>
              <a:t> таза, </a:t>
            </a:r>
            <a:r>
              <a:rPr lang="ru-RU" b="1" i="1" dirty="0" err="1"/>
              <a:t>адамгершілікпен</a:t>
            </a:r>
            <a:r>
              <a:rPr lang="ru-RU" b="1" i="1" dirty="0"/>
              <a:t> </a:t>
            </a:r>
            <a:r>
              <a:rPr lang="ru-RU" b="1" i="1" dirty="0" err="1"/>
              <a:t>шешетін</a:t>
            </a:r>
            <a:r>
              <a:rPr lang="ru-RU" b="1" i="1" dirty="0"/>
              <a:t> </a:t>
            </a:r>
            <a:r>
              <a:rPr lang="ru-RU" b="1" i="1" dirty="0" err="1"/>
              <a:t>отандық</a:t>
            </a:r>
            <a:r>
              <a:rPr lang="ru-RU" b="1" i="1" dirty="0"/>
              <a:t>, </a:t>
            </a:r>
            <a:r>
              <a:rPr lang="ru-RU" b="1" i="1" dirty="0" err="1"/>
              <a:t>әмбебап</a:t>
            </a:r>
            <a:r>
              <a:rPr lang="ru-RU" b="1" i="1" dirty="0"/>
              <a:t> </a:t>
            </a:r>
            <a:r>
              <a:rPr lang="ru-RU" b="1" i="1" dirty="0" err="1"/>
              <a:t>психотерапиялық</a:t>
            </a:r>
            <a:r>
              <a:rPr lang="ru-RU" b="1" i="1" dirty="0"/>
              <a:t> </a:t>
            </a:r>
            <a:r>
              <a:rPr lang="ru-RU" b="1" i="1" dirty="0" err="1"/>
              <a:t>тәсіл</a:t>
            </a:r>
            <a:r>
              <a:rPr lang="ru-RU" b="1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34884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32B4B7-786B-4D9D-8F3B-194867626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628" y="1003140"/>
            <a:ext cx="11790744" cy="3638308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/>
              <a:t>«</a:t>
            </a:r>
            <a:r>
              <a:rPr lang="ru-RU" sz="4800" b="1" i="1" dirty="0" err="1"/>
              <a:t>Психологиялық</a:t>
            </a:r>
            <a:r>
              <a:rPr lang="ru-RU" sz="4800" b="1" i="1" dirty="0"/>
              <a:t> </a:t>
            </a:r>
            <a:r>
              <a:rPr lang="ru-RU" sz="4800" b="1" i="1" dirty="0" err="1"/>
              <a:t>мәселелердің</a:t>
            </a:r>
            <a:r>
              <a:rPr lang="ru-RU" sz="4800" b="1" i="1" dirty="0"/>
              <a:t> </a:t>
            </a:r>
            <a:r>
              <a:rPr lang="ru-RU" sz="4800" b="1" i="1" dirty="0" err="1"/>
              <a:t>барлық</a:t>
            </a:r>
            <a:r>
              <a:rPr lang="ru-RU" sz="4800" b="1" i="1" dirty="0"/>
              <a:t> </a:t>
            </a:r>
            <a:r>
              <a:rPr lang="ru-RU" sz="4800" b="1" i="1" dirty="0" err="1"/>
              <a:t>түрлерін</a:t>
            </a:r>
            <a:r>
              <a:rPr lang="ru-RU" sz="4800" b="1" i="1" dirty="0"/>
              <a:t> </a:t>
            </a:r>
            <a:r>
              <a:rPr lang="ru-RU" sz="4800" b="1" i="1" dirty="0" err="1"/>
              <a:t>шешуге</a:t>
            </a:r>
            <a:r>
              <a:rPr lang="ru-RU" sz="4800" b="1" i="1" dirty="0"/>
              <a:t> </a:t>
            </a:r>
            <a:r>
              <a:rPr lang="ru-RU" sz="4800" b="1" i="1" dirty="0" err="1"/>
              <a:t>арналған</a:t>
            </a:r>
            <a:r>
              <a:rPr lang="ru-RU" sz="4800" b="1" i="1" dirty="0"/>
              <a:t> «</a:t>
            </a:r>
            <a:r>
              <a:rPr lang="en-US" sz="4800" b="1" i="1" dirty="0"/>
              <a:t>Genesis</a:t>
            </a:r>
            <a:r>
              <a:rPr lang="ru-RU" sz="4800" b="1" i="1" dirty="0"/>
              <a:t>» экспресс-</a:t>
            </a:r>
            <a:r>
              <a:rPr lang="ru-RU" sz="4800" b="1" i="1" dirty="0" err="1"/>
              <a:t>психотерапиялық</a:t>
            </a:r>
            <a:r>
              <a:rPr lang="ru-RU" sz="4800" b="1" i="1" dirty="0"/>
              <a:t> </a:t>
            </a:r>
            <a:r>
              <a:rPr lang="ru-RU" sz="4800" b="1" i="1" dirty="0" err="1"/>
              <a:t>тәсілінің</a:t>
            </a:r>
            <a:r>
              <a:rPr lang="ru-RU" sz="4800" b="1" i="1" dirty="0"/>
              <a:t>» </a:t>
            </a:r>
            <a:r>
              <a:rPr lang="ru-RU" sz="4800" b="1" i="1" dirty="0" err="1"/>
              <a:t>авторлары</a:t>
            </a:r>
            <a:r>
              <a:rPr lang="ru-RU" sz="4800" b="1" i="1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741323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34" y="255492"/>
            <a:ext cx="4210067" cy="5622794"/>
          </a:xfr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558937" y="255492"/>
            <a:ext cx="7482405" cy="6252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3200" b="1" i="1" u="sng" dirty="0" err="1"/>
              <a:t>Даненова</a:t>
            </a:r>
            <a:r>
              <a:rPr lang="ru-RU" sz="3200" b="1" i="1" u="sng" dirty="0"/>
              <a:t> </a:t>
            </a:r>
            <a:r>
              <a:rPr lang="ru-RU" sz="3200" b="1" i="1" u="sng" dirty="0" err="1"/>
              <a:t>Жанар</a:t>
            </a:r>
            <a:r>
              <a:rPr lang="ru-RU" sz="3200" b="1" i="1" u="sng" dirty="0"/>
              <a:t> </a:t>
            </a:r>
            <a:r>
              <a:rPr lang="ru-RU" sz="3200" b="1" i="1" u="sng" dirty="0" err="1"/>
              <a:t>Нұрмаханқызы</a:t>
            </a:r>
            <a:r>
              <a:rPr lang="ru-RU" sz="3200" b="1" i="1" u="sng" dirty="0"/>
              <a:t> </a:t>
            </a:r>
            <a:r>
              <a:rPr lang="kk-KZ" i="1" dirty="0"/>
              <a:t> </a:t>
            </a:r>
          </a:p>
          <a:p>
            <a:pPr marL="0" indent="0">
              <a:buNone/>
            </a:pPr>
            <a:r>
              <a:rPr lang="ru-RU" sz="2400" i="1" dirty="0"/>
              <a:t>"</a:t>
            </a:r>
            <a:r>
              <a:rPr lang="ru-RU" sz="2400" i="1" dirty="0" err="1"/>
              <a:t>Genesis</a:t>
            </a:r>
            <a:r>
              <a:rPr lang="ru-RU" sz="2400" i="1" dirty="0"/>
              <a:t> </a:t>
            </a:r>
            <a:r>
              <a:rPr lang="ru-RU" sz="2400" i="1" dirty="0" err="1"/>
              <a:t>Verae</a:t>
            </a:r>
            <a:r>
              <a:rPr lang="ru-RU" sz="2400" i="1" dirty="0"/>
              <a:t>" </a:t>
            </a:r>
            <a:r>
              <a:rPr lang="ru-RU" sz="2400" i="1" dirty="0" err="1"/>
              <a:t>психотехнологиялар</a:t>
            </a:r>
            <a:r>
              <a:rPr lang="ru-RU" sz="2400" i="1" dirty="0"/>
              <a:t> </a:t>
            </a:r>
            <a:r>
              <a:rPr lang="ru-RU" sz="2400" i="1" dirty="0" err="1"/>
              <a:t>орталығының</a:t>
            </a:r>
            <a:r>
              <a:rPr lang="ru-RU" sz="2400" i="1" dirty="0"/>
              <a:t> директоры".</a:t>
            </a:r>
          </a:p>
          <a:p>
            <a:pPr marL="0" indent="0">
              <a:buNone/>
            </a:pPr>
            <a:endParaRPr lang="ru-RU" i="1" dirty="0"/>
          </a:p>
          <a:p>
            <a:r>
              <a:rPr lang="ru-RU" i="1" dirty="0"/>
              <a:t>Психиатрия (наркология, психотерапия, сексопатология, </a:t>
            </a:r>
            <a:r>
              <a:rPr lang="ru-RU" i="1" dirty="0" err="1"/>
              <a:t>медициналық</a:t>
            </a:r>
            <a:r>
              <a:rPr lang="ru-RU" i="1" dirty="0"/>
              <a:t> психология, сот-</a:t>
            </a:r>
            <a:r>
              <a:rPr lang="ru-RU" i="1" dirty="0" err="1"/>
              <a:t>психиатриялық</a:t>
            </a:r>
            <a:r>
              <a:rPr lang="ru-RU" i="1" dirty="0"/>
              <a:t> </a:t>
            </a:r>
            <a:r>
              <a:rPr lang="ru-RU" i="1" dirty="0" err="1"/>
              <a:t>сараптама</a:t>
            </a:r>
            <a:r>
              <a:rPr lang="ru-RU" i="1" dirty="0"/>
              <a:t>, сот-</a:t>
            </a:r>
            <a:r>
              <a:rPr lang="ru-RU" i="1" dirty="0" err="1"/>
              <a:t>наркологиялық</a:t>
            </a:r>
            <a:r>
              <a:rPr lang="ru-RU" i="1" dirty="0"/>
              <a:t> </a:t>
            </a:r>
            <a:r>
              <a:rPr lang="ru-RU" i="1" dirty="0" err="1"/>
              <a:t>сараптама</a:t>
            </a:r>
            <a:r>
              <a:rPr lang="ru-RU" i="1" dirty="0"/>
              <a:t>) </a:t>
            </a:r>
            <a:r>
              <a:rPr lang="ru-RU" i="1" dirty="0" err="1"/>
              <a:t>мамандығы</a:t>
            </a:r>
            <a:r>
              <a:rPr lang="ru-RU" i="1" dirty="0"/>
              <a:t> </a:t>
            </a:r>
            <a:r>
              <a:rPr lang="ru-RU" i="1" dirty="0" err="1"/>
              <a:t>бойынша</a:t>
            </a:r>
            <a:r>
              <a:rPr lang="ru-RU" i="1" dirty="0"/>
              <a:t> </a:t>
            </a:r>
            <a:r>
              <a:rPr lang="ru-RU" b="1" i="1" dirty="0" err="1"/>
              <a:t>Жоғары</a:t>
            </a:r>
            <a:r>
              <a:rPr lang="ru-RU" b="1" i="1" dirty="0"/>
              <a:t> </a:t>
            </a:r>
            <a:r>
              <a:rPr lang="ru-RU" b="1" i="1" dirty="0" err="1"/>
              <a:t>санатты</a:t>
            </a:r>
            <a:r>
              <a:rPr lang="ru-RU" b="1" i="1" dirty="0"/>
              <a:t> </a:t>
            </a:r>
            <a:r>
              <a:rPr lang="ru-RU" i="1" dirty="0" err="1"/>
              <a:t>дәрігер</a:t>
            </a:r>
            <a:r>
              <a:rPr lang="ru-RU" i="1" dirty="0"/>
              <a:t>;</a:t>
            </a:r>
          </a:p>
          <a:p>
            <a:r>
              <a:rPr lang="ru-RU" i="1" dirty="0"/>
              <a:t>Психология </a:t>
            </a:r>
            <a:r>
              <a:rPr lang="ru-RU" i="1" dirty="0" err="1"/>
              <a:t>магистрі</a:t>
            </a:r>
            <a:r>
              <a:rPr lang="ru-RU" i="1" dirty="0"/>
              <a:t>;</a:t>
            </a:r>
          </a:p>
          <a:p>
            <a:r>
              <a:rPr lang="ru-RU" i="1" dirty="0" err="1"/>
              <a:t>Халықаралық</a:t>
            </a:r>
            <a:r>
              <a:rPr lang="ru-RU" i="1" dirty="0"/>
              <a:t> </a:t>
            </a:r>
            <a:r>
              <a:rPr lang="ru-RU" i="1" dirty="0" err="1"/>
              <a:t>дәрежедегі</a:t>
            </a:r>
            <a:r>
              <a:rPr lang="ru-RU" i="1" dirty="0"/>
              <a:t> </a:t>
            </a:r>
            <a:r>
              <a:rPr lang="ru-RU" i="1" dirty="0" err="1"/>
              <a:t>жаттықтырушы</a:t>
            </a:r>
            <a:r>
              <a:rPr lang="ru-RU" i="1" dirty="0"/>
              <a:t>;</a:t>
            </a:r>
          </a:p>
          <a:p>
            <a:r>
              <a:rPr lang="ru-RU" i="1" dirty="0"/>
              <a:t>Эриксон </a:t>
            </a:r>
            <a:r>
              <a:rPr lang="ru-RU" i="1" dirty="0" err="1"/>
              <a:t>гипнозының</a:t>
            </a:r>
            <a:r>
              <a:rPr lang="ru-RU" i="1" dirty="0"/>
              <a:t> </a:t>
            </a:r>
            <a:r>
              <a:rPr lang="ru-RU" i="1" dirty="0" err="1"/>
              <a:t>гипнотерапевті</a:t>
            </a:r>
            <a:r>
              <a:rPr lang="ru-RU" i="1" dirty="0"/>
              <a:t>;</a:t>
            </a:r>
          </a:p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r>
              <a:rPr lang="ru-RU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1765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53" y="875818"/>
            <a:ext cx="11075893" cy="4597870"/>
          </a:xfrm>
        </p:spPr>
        <p:txBody>
          <a:bodyPr>
            <a:noAutofit/>
          </a:bodyPr>
          <a:lstStyle/>
          <a:p>
            <a:r>
              <a:rPr lang="ru-RU" sz="3200" i="1" dirty="0" err="1"/>
              <a:t>Полимодальды</a:t>
            </a:r>
            <a:r>
              <a:rPr lang="ru-RU" sz="3200" i="1" dirty="0"/>
              <a:t> экспресс </a:t>
            </a:r>
            <a:r>
              <a:rPr lang="ru-RU" sz="3200" i="1" dirty="0" err="1"/>
              <a:t>психотерапевті</a:t>
            </a:r>
            <a:r>
              <a:rPr lang="ru-RU" sz="3200" i="1" dirty="0"/>
              <a:t>,</a:t>
            </a:r>
          </a:p>
          <a:p>
            <a:r>
              <a:rPr lang="kk-KZ" sz="3200" i="1" dirty="0"/>
              <a:t>НЛП терапевті;</a:t>
            </a:r>
          </a:p>
          <a:p>
            <a:r>
              <a:rPr lang="ru-RU" sz="3200" i="1" dirty="0" err="1"/>
              <a:t>Дағдарыс</a:t>
            </a:r>
            <a:r>
              <a:rPr lang="ru-RU" sz="3200" i="1" dirty="0"/>
              <a:t> </a:t>
            </a:r>
            <a:r>
              <a:rPr lang="ru-RU" sz="3200" i="1" dirty="0" err="1"/>
              <a:t>және</a:t>
            </a:r>
            <a:r>
              <a:rPr lang="ru-RU" sz="3200" i="1" dirty="0"/>
              <a:t> </a:t>
            </a:r>
            <a:r>
              <a:rPr lang="ru-RU" sz="3200" i="1" dirty="0" err="1"/>
              <a:t>төтенше</a:t>
            </a:r>
            <a:r>
              <a:rPr lang="ru-RU" sz="3200" i="1" dirty="0"/>
              <a:t> </a:t>
            </a:r>
            <a:r>
              <a:rPr lang="ru-RU" sz="3200" i="1" dirty="0" err="1"/>
              <a:t>жағдайлардағы</a:t>
            </a:r>
            <a:r>
              <a:rPr lang="ru-RU" sz="3200" i="1" dirty="0"/>
              <a:t> </a:t>
            </a:r>
            <a:r>
              <a:rPr lang="ru-RU" sz="3200" i="1" dirty="0" err="1"/>
              <a:t>психологиялық</a:t>
            </a:r>
            <a:r>
              <a:rPr lang="ru-RU" sz="3200" i="1" dirty="0"/>
              <a:t> </a:t>
            </a:r>
            <a:r>
              <a:rPr lang="ru-RU" sz="3200" i="1" dirty="0" err="1"/>
              <a:t>көмек</a:t>
            </a:r>
            <a:r>
              <a:rPr lang="ru-RU" sz="3200" i="1" dirty="0"/>
              <a:t> </a:t>
            </a:r>
            <a:r>
              <a:rPr lang="ru-RU" sz="3200" i="1" dirty="0" err="1"/>
              <a:t>сарапшысы</a:t>
            </a:r>
            <a:r>
              <a:rPr lang="ru-RU" sz="3200" i="1" dirty="0"/>
              <a:t>.</a:t>
            </a:r>
          </a:p>
          <a:p>
            <a:pPr marL="0" indent="0">
              <a:buNone/>
            </a:pPr>
            <a:endParaRPr lang="ru-RU" sz="3200" i="1" dirty="0"/>
          </a:p>
          <a:p>
            <a:pPr marL="0" indent="0">
              <a:buNone/>
            </a:pPr>
            <a:r>
              <a:rPr lang="ru-RU" sz="3200" i="1" dirty="0" err="1"/>
              <a:t>Екі</a:t>
            </a:r>
            <a:r>
              <a:rPr lang="ru-RU" sz="3200" i="1" dirty="0"/>
              <a:t> </a:t>
            </a:r>
            <a:r>
              <a:rPr lang="ru-RU" sz="3200" i="1" dirty="0" err="1"/>
              <a:t>үкіметтік</a:t>
            </a:r>
            <a:r>
              <a:rPr lang="ru-RU" sz="3200" i="1" dirty="0"/>
              <a:t> </a:t>
            </a:r>
            <a:r>
              <a:rPr lang="ru-RU" sz="3200" i="1" dirty="0" err="1"/>
              <a:t>наградамен</a:t>
            </a:r>
            <a:r>
              <a:rPr lang="ru-RU" sz="3200" i="1" dirty="0"/>
              <a:t> </a:t>
            </a:r>
            <a:r>
              <a:rPr lang="ru-RU" sz="3200" i="1" dirty="0" err="1"/>
              <a:t>және</a:t>
            </a:r>
            <a:r>
              <a:rPr lang="ru-RU" sz="3200" i="1" dirty="0"/>
              <a:t> «Алтын </a:t>
            </a:r>
            <a:r>
              <a:rPr lang="ru-RU" sz="3200" i="1" dirty="0" err="1"/>
              <a:t>дәрігер</a:t>
            </a:r>
            <a:r>
              <a:rPr lang="ru-RU" sz="3200" i="1" dirty="0"/>
              <a:t>» </a:t>
            </a:r>
            <a:r>
              <a:rPr lang="ru-RU" sz="3200" i="1" dirty="0" err="1"/>
              <a:t>медалімен</a:t>
            </a:r>
            <a:r>
              <a:rPr lang="ru-RU" sz="3200" i="1" dirty="0"/>
              <a:t> </a:t>
            </a:r>
            <a:r>
              <a:rPr lang="ru-RU" sz="3200" i="1" dirty="0" err="1"/>
              <a:t>марапатталған</a:t>
            </a:r>
            <a:r>
              <a:rPr lang="ru-RU" sz="3200" i="1" dirty="0"/>
              <a:t>.</a:t>
            </a:r>
          </a:p>
          <a:p>
            <a:pPr marL="0" indent="0">
              <a:buNone/>
            </a:pPr>
            <a:endParaRPr lang="ru-RU" sz="3200" i="1" dirty="0"/>
          </a:p>
        </p:txBody>
      </p:sp>
    </p:spTree>
    <p:extLst>
      <p:ext uri="{BB962C8B-B14F-4D97-AF65-F5344CB8AC3E}">
        <p14:creationId xmlns:p14="http://schemas.microsoft.com/office/powerpoint/2010/main" val="305630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31" y="879336"/>
            <a:ext cx="4373469" cy="4373469"/>
          </a:xfr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4864800" y="238871"/>
            <a:ext cx="7156872" cy="63770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3200" b="1" i="1" u="sng" dirty="0" err="1"/>
              <a:t>Шурабеков</a:t>
            </a:r>
            <a:r>
              <a:rPr lang="ru-RU" sz="3200" b="1" i="1" u="sng" dirty="0"/>
              <a:t> </a:t>
            </a:r>
            <a:r>
              <a:rPr lang="ru-RU" sz="3200" b="1" i="1" u="sng" dirty="0" err="1"/>
              <a:t>Құрмантай</a:t>
            </a:r>
            <a:r>
              <a:rPr lang="ru-RU" sz="3200" b="1" i="1" u="sng" dirty="0"/>
              <a:t> </a:t>
            </a:r>
            <a:r>
              <a:rPr lang="ru-RU" sz="3200" b="1" i="1" u="sng" dirty="0" err="1"/>
              <a:t>Серікұлы</a:t>
            </a:r>
            <a:r>
              <a:rPr lang="kk-KZ" sz="3200" i="1" dirty="0"/>
              <a:t> </a:t>
            </a:r>
          </a:p>
          <a:p>
            <a:r>
              <a:rPr lang="ru-RU" i="1" dirty="0"/>
              <a:t>«</a:t>
            </a:r>
            <a:r>
              <a:rPr lang="ru-RU" i="1" dirty="0" err="1"/>
              <a:t>Қазақ</a:t>
            </a:r>
            <a:r>
              <a:rPr lang="ru-RU" i="1" dirty="0"/>
              <a:t> </a:t>
            </a:r>
            <a:r>
              <a:rPr lang="ru-RU" i="1" dirty="0" err="1"/>
              <a:t>психологиялық</a:t>
            </a:r>
            <a:r>
              <a:rPr lang="ru-RU" i="1" dirty="0"/>
              <a:t> </a:t>
            </a:r>
            <a:r>
              <a:rPr lang="ru-RU" i="1" dirty="0" err="1"/>
              <a:t>қоғамы</a:t>
            </a:r>
            <a:r>
              <a:rPr lang="ru-RU" i="1" dirty="0"/>
              <a:t>» РҚБ Вице-</a:t>
            </a:r>
            <a:r>
              <a:rPr lang="ru-RU" i="1" dirty="0" err="1"/>
              <a:t>президенті</a:t>
            </a:r>
            <a:r>
              <a:rPr lang="ru-RU" i="1" dirty="0"/>
              <a:t>; </a:t>
            </a:r>
          </a:p>
          <a:p>
            <a:r>
              <a:rPr lang="ru-RU" i="1" dirty="0"/>
              <a:t>Психология </a:t>
            </a:r>
            <a:r>
              <a:rPr lang="ru-RU" i="1" dirty="0" err="1"/>
              <a:t>магистрі</a:t>
            </a:r>
            <a:r>
              <a:rPr lang="ru-RU" i="1" dirty="0"/>
              <a:t>; </a:t>
            </a:r>
          </a:p>
          <a:p>
            <a:r>
              <a:rPr lang="ru-RU" i="1" dirty="0" err="1"/>
              <a:t>Халықаралық</a:t>
            </a:r>
            <a:r>
              <a:rPr lang="ru-RU" i="1" dirty="0"/>
              <a:t> </a:t>
            </a:r>
            <a:r>
              <a:rPr lang="ru-RU" i="1" dirty="0" err="1"/>
              <a:t>дәрежедегі</a:t>
            </a:r>
            <a:r>
              <a:rPr lang="ru-RU" i="1" dirty="0"/>
              <a:t> </a:t>
            </a:r>
            <a:r>
              <a:rPr lang="ru-RU" i="1" dirty="0" err="1"/>
              <a:t>жаттықтырушы</a:t>
            </a:r>
            <a:r>
              <a:rPr lang="ru-RU" i="1" dirty="0"/>
              <a:t>;</a:t>
            </a:r>
          </a:p>
          <a:p>
            <a:r>
              <a:rPr lang="ru-RU" i="1" dirty="0" err="1"/>
              <a:t>Клиникалық</a:t>
            </a:r>
            <a:r>
              <a:rPr lang="ru-RU" i="1" dirty="0"/>
              <a:t> психолог; </a:t>
            </a:r>
          </a:p>
          <a:p>
            <a:r>
              <a:rPr lang="ru-RU" i="1" dirty="0" err="1"/>
              <a:t>Эриксониялық</a:t>
            </a:r>
            <a:r>
              <a:rPr lang="ru-RU" i="1" dirty="0"/>
              <a:t> гипноз </a:t>
            </a:r>
            <a:r>
              <a:rPr lang="ru-RU" i="1" dirty="0" err="1"/>
              <a:t>гипнологы</a:t>
            </a:r>
            <a:r>
              <a:rPr lang="ru-RU" i="1" dirty="0"/>
              <a:t>; </a:t>
            </a:r>
          </a:p>
          <a:p>
            <a:r>
              <a:rPr lang="kk-KZ" sz="2800" i="1" dirty="0"/>
              <a:t>НЛП терапевті;</a:t>
            </a:r>
          </a:p>
          <a:p>
            <a:r>
              <a:rPr lang="ru-RU" sz="2800" i="1" dirty="0" err="1"/>
              <a:t>Дағдарыс</a:t>
            </a:r>
            <a:r>
              <a:rPr lang="ru-RU" sz="2800" i="1" dirty="0"/>
              <a:t> </a:t>
            </a:r>
            <a:r>
              <a:rPr lang="ru-RU" sz="2800" i="1" dirty="0" err="1"/>
              <a:t>және</a:t>
            </a:r>
            <a:r>
              <a:rPr lang="ru-RU" sz="2800" i="1" dirty="0"/>
              <a:t> </a:t>
            </a:r>
            <a:r>
              <a:rPr lang="ru-RU" sz="2800" i="1" dirty="0" err="1"/>
              <a:t>төтенше</a:t>
            </a:r>
            <a:r>
              <a:rPr lang="ru-RU" sz="2800" i="1" dirty="0"/>
              <a:t> </a:t>
            </a:r>
            <a:r>
              <a:rPr lang="ru-RU" sz="2800" i="1" dirty="0" err="1"/>
              <a:t>жағдайлардағы</a:t>
            </a:r>
            <a:r>
              <a:rPr lang="ru-RU" sz="2800" i="1" dirty="0"/>
              <a:t> </a:t>
            </a:r>
            <a:r>
              <a:rPr lang="ru-RU" sz="2800" i="1" dirty="0" err="1"/>
              <a:t>психологиялық</a:t>
            </a:r>
            <a:r>
              <a:rPr lang="ru-RU" sz="2800" i="1" dirty="0"/>
              <a:t> </a:t>
            </a:r>
            <a:r>
              <a:rPr lang="ru-RU" sz="2800" i="1" dirty="0" err="1"/>
              <a:t>көмек</a:t>
            </a:r>
            <a:r>
              <a:rPr lang="ru-RU" sz="2800" i="1" dirty="0"/>
              <a:t> </a:t>
            </a:r>
            <a:r>
              <a:rPr lang="ru-RU" sz="2800" i="1" dirty="0" err="1"/>
              <a:t>сарапшысы</a:t>
            </a:r>
            <a:r>
              <a:rPr lang="ru-RU" sz="2800" i="1" dirty="0"/>
              <a:t>.</a:t>
            </a:r>
          </a:p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endParaRPr lang="ru-RU" sz="3200" i="1" dirty="0"/>
          </a:p>
        </p:txBody>
      </p:sp>
    </p:spTree>
    <p:extLst>
      <p:ext uri="{BB962C8B-B14F-4D97-AF65-F5344CB8AC3E}">
        <p14:creationId xmlns:p14="http://schemas.microsoft.com/office/powerpoint/2010/main" val="361973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EC51BE4-3639-4639-8898-E33CEAC33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2673"/>
            <a:ext cx="10515600" cy="5798857"/>
          </a:xfrm>
        </p:spPr>
        <p:txBody>
          <a:bodyPr>
            <a:normAutofit/>
          </a:bodyPr>
          <a:lstStyle/>
          <a:p>
            <a:r>
              <a:rPr lang="ru-RU" sz="3200" dirty="0"/>
              <a:t>«</a:t>
            </a:r>
            <a:r>
              <a:rPr lang="ru-RU" sz="3200" dirty="0" err="1"/>
              <a:t>Психологиялық</a:t>
            </a:r>
            <a:r>
              <a:rPr lang="ru-RU" sz="3200" dirty="0"/>
              <a:t> </a:t>
            </a:r>
            <a:r>
              <a:rPr lang="ru-RU" sz="3200" dirty="0" err="1"/>
              <a:t>мәселелердің</a:t>
            </a:r>
            <a:r>
              <a:rPr lang="ru-RU" sz="3200" dirty="0"/>
              <a:t> </a:t>
            </a:r>
            <a:r>
              <a:rPr lang="ru-RU" sz="3200" dirty="0" err="1"/>
              <a:t>барлық</a:t>
            </a:r>
            <a:r>
              <a:rPr lang="ru-RU" sz="3200" dirty="0"/>
              <a:t> </a:t>
            </a:r>
            <a:r>
              <a:rPr lang="ru-RU" sz="3200" dirty="0" err="1"/>
              <a:t>түрлерін</a:t>
            </a:r>
            <a:r>
              <a:rPr lang="ru-RU" sz="3200" dirty="0"/>
              <a:t> </a:t>
            </a:r>
            <a:r>
              <a:rPr lang="ru-RU" sz="3200" dirty="0" err="1"/>
              <a:t>шешуге</a:t>
            </a:r>
            <a:r>
              <a:rPr lang="ru-RU" sz="3200" dirty="0"/>
              <a:t> </a:t>
            </a:r>
            <a:r>
              <a:rPr lang="ru-RU" sz="3200" dirty="0" err="1"/>
              <a:t>арналған</a:t>
            </a:r>
            <a:r>
              <a:rPr lang="ru-RU" sz="3200" dirty="0"/>
              <a:t> «</a:t>
            </a:r>
            <a:r>
              <a:rPr lang="en-US" sz="3200" dirty="0"/>
              <a:t>Genesis</a:t>
            </a:r>
            <a:r>
              <a:rPr lang="ru-RU" sz="3200" dirty="0"/>
              <a:t>»</a:t>
            </a:r>
            <a:r>
              <a:rPr lang="en-US" sz="3200" dirty="0"/>
              <a:t> </a:t>
            </a:r>
            <a:r>
              <a:rPr lang="ru-RU" sz="3200" dirty="0"/>
              <a:t>экспресс </a:t>
            </a:r>
            <a:r>
              <a:rPr lang="ru-RU" sz="3200" dirty="0" err="1"/>
              <a:t>психотерапиялық</a:t>
            </a:r>
            <a:r>
              <a:rPr lang="ru-RU" sz="3200" dirty="0"/>
              <a:t> </a:t>
            </a:r>
            <a:r>
              <a:rPr lang="ru-RU" sz="3200" dirty="0" err="1"/>
              <a:t>тәсілі</a:t>
            </a:r>
            <a:r>
              <a:rPr lang="ru-RU" sz="3200" dirty="0"/>
              <a:t>» нейрофизиология </a:t>
            </a:r>
            <a:r>
              <a:rPr lang="ru-RU" sz="3200" dirty="0" err="1"/>
              <a:t>және</a:t>
            </a:r>
            <a:r>
              <a:rPr lang="ru-RU" sz="3200" dirty="0"/>
              <a:t> психология </a:t>
            </a:r>
            <a:r>
              <a:rPr lang="ru-RU" sz="3200" dirty="0" err="1"/>
              <a:t>саласындағы</a:t>
            </a:r>
            <a:r>
              <a:rPr lang="ru-RU" sz="3200" dirty="0"/>
              <a:t> </a:t>
            </a:r>
            <a:r>
              <a:rPr lang="ru-RU" sz="3200" dirty="0" err="1"/>
              <a:t>ғылыми</a:t>
            </a:r>
            <a:r>
              <a:rPr lang="ru-RU" sz="3200" dirty="0"/>
              <a:t> </a:t>
            </a:r>
            <a:r>
              <a:rPr lang="ru-RU" sz="3200" dirty="0" err="1"/>
              <a:t>жетістіктер</a:t>
            </a:r>
            <a:r>
              <a:rPr lang="ru-RU" sz="3200" dirty="0"/>
              <a:t> </a:t>
            </a:r>
            <a:r>
              <a:rPr lang="ru-RU" sz="3200" dirty="0" err="1"/>
              <a:t>негізінде</a:t>
            </a:r>
            <a:r>
              <a:rPr lang="ru-RU" sz="3200" dirty="0"/>
              <a:t> </a:t>
            </a:r>
            <a:r>
              <a:rPr lang="ru-RU" sz="3200" dirty="0" err="1"/>
              <a:t>құрылды</a:t>
            </a:r>
            <a:r>
              <a:rPr lang="ru-RU" sz="3200" dirty="0"/>
              <a:t>.</a:t>
            </a:r>
          </a:p>
          <a:p>
            <a:r>
              <a:rPr lang="ru-RU" sz="3200" dirty="0" err="1"/>
              <a:t>Екі</a:t>
            </a:r>
            <a:r>
              <a:rPr lang="ru-RU" sz="3200" dirty="0"/>
              <a:t> </a:t>
            </a:r>
            <a:r>
              <a:rPr lang="ru-RU" sz="3200" dirty="0" err="1"/>
              <a:t>магистрлік</a:t>
            </a:r>
            <a:r>
              <a:rPr lang="ru-RU" sz="3200" dirty="0"/>
              <a:t> </a:t>
            </a:r>
            <a:r>
              <a:rPr lang="ru-RU" sz="3200" dirty="0" err="1"/>
              <a:t>диссертациямен</a:t>
            </a:r>
            <a:r>
              <a:rPr lang="ru-RU" sz="3200" dirty="0"/>
              <a:t> </a:t>
            </a:r>
            <a:r>
              <a:rPr lang="ru-RU" sz="3200" dirty="0" err="1"/>
              <a:t>расталды</a:t>
            </a:r>
            <a:r>
              <a:rPr lang="ru-RU" sz="3200" dirty="0"/>
              <a:t>.</a:t>
            </a:r>
          </a:p>
          <a:p>
            <a:r>
              <a:rPr lang="ru-RU" sz="3200" dirty="0" err="1"/>
              <a:t>Қазіргі</a:t>
            </a:r>
            <a:r>
              <a:rPr lang="ru-RU" sz="3200" dirty="0"/>
              <a:t> </a:t>
            </a:r>
            <a:r>
              <a:rPr lang="ru-RU" sz="3200" dirty="0" err="1"/>
              <a:t>уақытта</a:t>
            </a:r>
            <a:r>
              <a:rPr lang="ru-RU" sz="3200" dirty="0"/>
              <a:t> </a:t>
            </a:r>
            <a:r>
              <a:rPr lang="ru-RU" sz="3200" dirty="0" err="1"/>
              <a:t>докторлық</a:t>
            </a:r>
            <a:r>
              <a:rPr lang="ru-RU" sz="3200" dirty="0"/>
              <a:t> </a:t>
            </a:r>
            <a:r>
              <a:rPr lang="ru-RU" sz="3200" dirty="0" err="1"/>
              <a:t>дәрежесін</a:t>
            </a:r>
            <a:r>
              <a:rPr lang="ru-RU" sz="3200" dirty="0"/>
              <a:t> </a:t>
            </a:r>
            <a:r>
              <a:rPr lang="ru-RU" sz="3200" dirty="0" err="1"/>
              <a:t>алу</a:t>
            </a:r>
            <a:r>
              <a:rPr lang="ru-RU" sz="3200" dirty="0"/>
              <a:t> </a:t>
            </a:r>
            <a:r>
              <a:rPr lang="ru-RU" sz="3200" dirty="0" err="1"/>
              <a:t>үшін</a:t>
            </a:r>
            <a:r>
              <a:rPr lang="ru-RU" sz="3200" dirty="0"/>
              <a:t> </a:t>
            </a:r>
            <a:r>
              <a:rPr lang="ru-RU" sz="3200" dirty="0" err="1"/>
              <a:t>екі</a:t>
            </a:r>
            <a:r>
              <a:rPr lang="ru-RU" sz="3200" dirty="0"/>
              <a:t> </a:t>
            </a:r>
            <a:r>
              <a:rPr lang="ru-RU" sz="3200" dirty="0" err="1"/>
              <a:t>ғылыми</a:t>
            </a:r>
            <a:r>
              <a:rPr lang="ru-RU" sz="3200" dirty="0"/>
              <a:t> </a:t>
            </a:r>
            <a:r>
              <a:rPr lang="ru-RU" sz="3200" dirty="0" err="1"/>
              <a:t>зерттеулерде</a:t>
            </a:r>
            <a:r>
              <a:rPr lang="ru-RU" sz="3200" dirty="0"/>
              <a:t> </a:t>
            </a:r>
            <a:r>
              <a:rPr lang="ru-RU" sz="3200" dirty="0" err="1"/>
              <a:t>қолданылады</a:t>
            </a:r>
            <a:r>
              <a:rPr lang="ru-RU" sz="3200" dirty="0"/>
              <a:t>. </a:t>
            </a:r>
          </a:p>
          <a:p>
            <a:r>
              <a:rPr lang="ru-RU" sz="3200" dirty="0"/>
              <a:t>«</a:t>
            </a:r>
            <a:r>
              <a:rPr lang="ru-RU" sz="3200" dirty="0" err="1"/>
              <a:t>Қазақ</a:t>
            </a:r>
            <a:r>
              <a:rPr lang="ru-RU" sz="3200" dirty="0"/>
              <a:t> </a:t>
            </a:r>
            <a:r>
              <a:rPr lang="ru-RU" sz="3200" dirty="0" err="1"/>
              <a:t>психологиялық</a:t>
            </a:r>
            <a:r>
              <a:rPr lang="ru-RU" sz="3200" dirty="0"/>
              <a:t> </a:t>
            </a:r>
            <a:r>
              <a:rPr lang="ru-RU" sz="3200" dirty="0" err="1"/>
              <a:t>қоғамы</a:t>
            </a:r>
            <a:r>
              <a:rPr lang="ru-RU" sz="3200" dirty="0"/>
              <a:t>» РҚБ-мен </a:t>
            </a:r>
            <a:r>
              <a:rPr lang="ru-RU" sz="3200" dirty="0" err="1"/>
              <a:t>мақұлданды</a:t>
            </a:r>
            <a:r>
              <a:rPr lang="ru-RU" sz="3200" dirty="0"/>
              <a:t>.</a:t>
            </a:r>
          </a:p>
          <a:p>
            <a:r>
              <a:rPr lang="ru-RU" sz="3200" dirty="0" err="1"/>
              <a:t>Отандастармен</a:t>
            </a:r>
            <a:r>
              <a:rPr lang="ru-RU" sz="3200" dirty="0"/>
              <a:t> де, </a:t>
            </a:r>
            <a:r>
              <a:rPr lang="ru-RU" sz="3200" dirty="0" err="1"/>
              <a:t>посткеңестік</a:t>
            </a:r>
            <a:r>
              <a:rPr lang="ru-RU" sz="3200" dirty="0"/>
              <a:t> </a:t>
            </a:r>
            <a:r>
              <a:rPr lang="ru-RU" sz="3200" dirty="0" err="1"/>
              <a:t>кеңістік</a:t>
            </a:r>
            <a:r>
              <a:rPr lang="ru-RU" sz="3200" dirty="0"/>
              <a:t>, </a:t>
            </a:r>
            <a:r>
              <a:rPr lang="ru-RU" sz="3200" dirty="0" err="1"/>
              <a:t>Еуропа</a:t>
            </a:r>
            <a:r>
              <a:rPr lang="ru-RU" sz="3200" dirty="0"/>
              <a:t>, Азия </a:t>
            </a:r>
            <a:r>
              <a:rPr lang="ru-RU" sz="3200" dirty="0" err="1"/>
              <a:t>және</a:t>
            </a:r>
            <a:r>
              <a:rPr lang="ru-RU" sz="3200" dirty="0"/>
              <a:t> Африка </a:t>
            </a:r>
            <a:r>
              <a:rPr lang="ru-RU" sz="3200" dirty="0" err="1"/>
              <a:t>елдерінің</a:t>
            </a:r>
            <a:r>
              <a:rPr lang="ru-RU" sz="3200" dirty="0"/>
              <a:t> </a:t>
            </a:r>
            <a:r>
              <a:rPr lang="ru-RU" sz="3200" dirty="0" err="1"/>
              <a:t>азаматтарымен</a:t>
            </a:r>
            <a:r>
              <a:rPr lang="ru-RU" sz="3200" dirty="0"/>
              <a:t> де </a:t>
            </a:r>
            <a:r>
              <a:rPr lang="ru-RU" sz="3200" dirty="0" err="1"/>
              <a:t>жұмыста</a:t>
            </a:r>
            <a:r>
              <a:rPr lang="ru-RU" sz="3200" dirty="0"/>
              <a:t> </a:t>
            </a:r>
            <a:r>
              <a:rPr lang="ru-RU" sz="3200" dirty="0" err="1"/>
              <a:t>өзін</a:t>
            </a:r>
            <a:r>
              <a:rPr lang="ru-RU" sz="3200" dirty="0"/>
              <a:t> </a:t>
            </a:r>
            <a:r>
              <a:rPr lang="ru-RU" sz="3200" dirty="0" err="1"/>
              <a:t>танытты</a:t>
            </a:r>
            <a:r>
              <a:rPr lang="ru-RU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7043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1F6A8-EC31-4F92-8878-6DAD5D099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483"/>
            <a:ext cx="10515600" cy="62644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/>
              <a:t>Диаграмма-1. </a:t>
            </a:r>
            <a:r>
              <a:rPr lang="ru-RU" sz="2800" b="1" dirty="0" err="1"/>
              <a:t>Балалармен</a:t>
            </a:r>
            <a:r>
              <a:rPr lang="ru-RU" sz="2800" b="1" dirty="0"/>
              <a:t> </a:t>
            </a:r>
            <a:r>
              <a:rPr lang="ru-RU" sz="2800" b="1" dirty="0" err="1"/>
              <a:t>жұмыс</a:t>
            </a:r>
            <a:r>
              <a:rPr lang="ru-RU" sz="2800" b="1" dirty="0"/>
              <a:t> </a:t>
            </a:r>
            <a:r>
              <a:rPr lang="ru-RU" sz="2800" b="1" dirty="0" err="1"/>
              <a:t>барысында</a:t>
            </a:r>
            <a:r>
              <a:rPr lang="ru-RU" sz="2800" b="1" dirty="0"/>
              <a:t> </a:t>
            </a:r>
            <a:r>
              <a:rPr lang="ru-RU" sz="2800" b="1" dirty="0" err="1"/>
              <a:t>алынған</a:t>
            </a:r>
            <a:r>
              <a:rPr lang="ru-RU" sz="2800" b="1" dirty="0"/>
              <a:t> </a:t>
            </a:r>
            <a:r>
              <a:rPr lang="ru-RU" sz="2800" b="1" dirty="0" err="1"/>
              <a:t>сауалнамалардың</a:t>
            </a:r>
            <a:r>
              <a:rPr lang="ru-RU" sz="2800" b="1" dirty="0"/>
              <a:t> </a:t>
            </a:r>
            <a:r>
              <a:rPr lang="ru-RU" sz="2800" b="1" dirty="0" err="1"/>
              <a:t>жалпы</a:t>
            </a:r>
            <a:r>
              <a:rPr lang="ru-RU" sz="2800" b="1" dirty="0"/>
              <a:t> </a:t>
            </a:r>
            <a:r>
              <a:rPr lang="ru-RU" sz="2800" b="1" dirty="0" err="1"/>
              <a:t>салыстырмалы</a:t>
            </a:r>
            <a:r>
              <a:rPr lang="ru-RU" sz="2800" b="1" dirty="0"/>
              <a:t> </a:t>
            </a:r>
            <a:r>
              <a:rPr lang="ru-RU" sz="2800" b="1" dirty="0" err="1"/>
              <a:t>нәтижелері</a:t>
            </a:r>
            <a:endParaRPr lang="ru-RU" sz="2800" b="1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C6D8DD04-88E7-4026-9C24-9C522C1E09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2087105"/>
              </p:ext>
            </p:extLst>
          </p:nvPr>
        </p:nvGraphicFramePr>
        <p:xfrm>
          <a:off x="334537" y="986118"/>
          <a:ext cx="11441151" cy="55844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01270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54C97E-D58F-4B6A-A05C-302C1FD4E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183"/>
            <a:ext cx="10515600" cy="1441887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/>
              <a:t>«Ресурс» </a:t>
            </a:r>
            <a:r>
              <a:rPr lang="ru-RU" sz="2400" b="1" dirty="0" err="1"/>
              <a:t>диагностикалық</a:t>
            </a:r>
            <a:r>
              <a:rPr lang="ru-RU" sz="2400" b="1" dirty="0"/>
              <a:t> </a:t>
            </a:r>
            <a:r>
              <a:rPr lang="ru-RU" sz="2400" b="1" dirty="0" err="1"/>
              <a:t>бағдарламасы</a:t>
            </a:r>
            <a:r>
              <a:rPr lang="ru-RU" sz="2400" b="1" dirty="0"/>
              <a:t> </a:t>
            </a:r>
            <a:r>
              <a:rPr lang="ru-RU" sz="2400" b="1" dirty="0" err="1"/>
              <a:t>зерттеу</a:t>
            </a:r>
            <a:r>
              <a:rPr lang="kk-KZ" sz="2400" b="1" dirty="0"/>
              <a:t>інің қорытындысы бойынша</a:t>
            </a:r>
            <a:r>
              <a:rPr lang="ru-RU" sz="2400" b="1" dirty="0"/>
              <a:t> </a:t>
            </a:r>
            <a:r>
              <a:rPr lang="ru-RU" sz="2400" b="1" dirty="0" err="1"/>
              <a:t>Іле</a:t>
            </a:r>
            <a:r>
              <a:rPr lang="ru-RU" sz="2400" b="1" dirty="0"/>
              <a:t> </a:t>
            </a:r>
            <a:r>
              <a:rPr lang="ru-RU" sz="2400" b="1" dirty="0" err="1"/>
              <a:t>ауданының</a:t>
            </a:r>
            <a:r>
              <a:rPr lang="ru-RU" sz="2400" b="1" dirty="0"/>
              <a:t> «</a:t>
            </a:r>
            <a:r>
              <a:rPr lang="ru-RU" sz="2400" b="1" dirty="0" err="1"/>
              <a:t>Қызыл</a:t>
            </a:r>
            <a:r>
              <a:rPr lang="ru-RU" sz="2400" b="1" dirty="0"/>
              <a:t> </a:t>
            </a:r>
            <a:r>
              <a:rPr lang="ru-RU" sz="2400" b="1" dirty="0" err="1"/>
              <a:t>аймақ</a:t>
            </a:r>
            <a:r>
              <a:rPr lang="kk-KZ" sz="2400" b="1" dirty="0"/>
              <a:t>қа</a:t>
            </a:r>
            <a:r>
              <a:rPr lang="ru-RU" sz="2400" b="1" dirty="0"/>
              <a:t>» </a:t>
            </a:r>
            <a:r>
              <a:rPr lang="ru-RU" sz="2400" b="1" dirty="0" err="1"/>
              <a:t>енген</a:t>
            </a:r>
            <a:r>
              <a:rPr lang="ru-RU" sz="2400" b="1" dirty="0"/>
              <a:t> </a:t>
            </a:r>
            <a:r>
              <a:rPr lang="ru-RU" sz="2400" b="1" dirty="0" err="1"/>
              <a:t>балалармен</a:t>
            </a:r>
            <a:r>
              <a:rPr lang="ru-RU" sz="2400" b="1" dirty="0"/>
              <a:t> «</a:t>
            </a:r>
            <a:r>
              <a:rPr lang="ru-RU" sz="2400" b="1" dirty="0" err="1"/>
              <a:t>Психологиялық</a:t>
            </a:r>
            <a:r>
              <a:rPr lang="ru-RU" sz="2400" b="1" dirty="0"/>
              <a:t> </a:t>
            </a:r>
            <a:r>
              <a:rPr lang="ru-RU" sz="2400" b="1" dirty="0" err="1"/>
              <a:t>мәселелердің</a:t>
            </a:r>
            <a:r>
              <a:rPr lang="ru-RU" sz="2400" b="1" dirty="0"/>
              <a:t> </a:t>
            </a:r>
            <a:r>
              <a:rPr lang="ru-RU" sz="2400" b="1" dirty="0" err="1"/>
              <a:t>барлық</a:t>
            </a:r>
            <a:r>
              <a:rPr lang="ru-RU" sz="2400" b="1" dirty="0"/>
              <a:t> </a:t>
            </a:r>
            <a:r>
              <a:rPr lang="ru-RU" sz="2400" b="1" dirty="0" err="1"/>
              <a:t>түрлерін</a:t>
            </a:r>
            <a:r>
              <a:rPr lang="ru-RU" sz="2400" b="1" dirty="0"/>
              <a:t> </a:t>
            </a:r>
            <a:r>
              <a:rPr lang="ru-RU" sz="2400" b="1" dirty="0" err="1"/>
              <a:t>шешуге</a:t>
            </a:r>
            <a:r>
              <a:rPr lang="ru-RU" sz="2400" b="1" dirty="0"/>
              <a:t> </a:t>
            </a:r>
            <a:r>
              <a:rPr lang="ru-RU" sz="2400" b="1" dirty="0" err="1"/>
              <a:t>арналған</a:t>
            </a:r>
            <a:r>
              <a:rPr lang="ru-RU" sz="2400" b="1" dirty="0"/>
              <a:t> «</a:t>
            </a:r>
            <a:r>
              <a:rPr lang="en-US" sz="2400" b="1" dirty="0"/>
              <a:t>Genesis</a:t>
            </a:r>
            <a:r>
              <a:rPr lang="ru-RU" sz="2400" b="1" dirty="0"/>
              <a:t>»</a:t>
            </a:r>
            <a:r>
              <a:rPr lang="en-US" sz="2400" b="1" dirty="0"/>
              <a:t> </a:t>
            </a:r>
            <a:r>
              <a:rPr lang="ru-RU" sz="2400" b="1" dirty="0"/>
              <a:t>экспресс </a:t>
            </a:r>
            <a:r>
              <a:rPr lang="ru-RU" sz="2400" b="1" dirty="0" err="1"/>
              <a:t>психотерапиялық</a:t>
            </a:r>
            <a:r>
              <a:rPr lang="ru-RU" sz="2400" b="1" dirty="0"/>
              <a:t> </a:t>
            </a:r>
            <a:r>
              <a:rPr lang="ru-RU" sz="2400" b="1" dirty="0" err="1"/>
              <a:t>тәсілімен</a:t>
            </a:r>
            <a:r>
              <a:rPr lang="ru-RU" sz="2400" b="1" dirty="0"/>
              <a:t>» </a:t>
            </a:r>
            <a:r>
              <a:rPr lang="kk-KZ" sz="2400" b="1" dirty="0"/>
              <a:t>өткізілген </a:t>
            </a:r>
            <a:r>
              <a:rPr lang="ru-RU" sz="2400" b="1" dirty="0" err="1"/>
              <a:t>жұмыс</a:t>
            </a:r>
            <a:r>
              <a:rPr lang="ru-RU" sz="2400" b="1" dirty="0"/>
              <a:t> </a:t>
            </a:r>
            <a:r>
              <a:rPr lang="ru-RU" sz="2400" b="1" dirty="0" err="1"/>
              <a:t>нәтижелері</a:t>
            </a:r>
            <a:endParaRPr lang="ru-RU" sz="2400" b="1" dirty="0"/>
          </a:p>
        </p:txBody>
      </p:sp>
      <p:graphicFrame>
        <p:nvGraphicFramePr>
          <p:cNvPr id="5" name="Объект 8">
            <a:extLst>
              <a:ext uri="{FF2B5EF4-FFF2-40B4-BE49-F238E27FC236}">
                <a16:creationId xmlns:a16="http://schemas.microsoft.com/office/drawing/2014/main" id="{2BC4C427-A0D6-4268-86D1-D42DCA6856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0120864"/>
              </p:ext>
            </p:extLst>
          </p:nvPr>
        </p:nvGraphicFramePr>
        <p:xfrm>
          <a:off x="539630" y="1555377"/>
          <a:ext cx="10515600" cy="5163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64884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261266-7048-489F-8716-B6B74F7DC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3419"/>
            <a:ext cx="10515600" cy="697193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/>
              <a:t>Диаграмма-2. </a:t>
            </a:r>
            <a:r>
              <a:rPr lang="ru-RU" sz="2400" b="1" dirty="0" err="1"/>
              <a:t>Ересектермен</a:t>
            </a:r>
            <a:r>
              <a:rPr lang="ru-RU" sz="2400" b="1" dirty="0"/>
              <a:t> </a:t>
            </a:r>
            <a:r>
              <a:rPr lang="ru-RU" sz="2400" b="1" dirty="0" err="1"/>
              <a:t>жұмыс</a:t>
            </a:r>
            <a:r>
              <a:rPr lang="ru-RU" sz="2400" b="1" dirty="0"/>
              <a:t> </a:t>
            </a:r>
            <a:r>
              <a:rPr lang="ru-RU" sz="2400" b="1" dirty="0" err="1"/>
              <a:t>барысында</a:t>
            </a:r>
            <a:r>
              <a:rPr lang="ru-RU" sz="2400" b="1" dirty="0"/>
              <a:t> </a:t>
            </a:r>
            <a:r>
              <a:rPr lang="ru-RU" sz="2400" b="1" dirty="0" err="1"/>
              <a:t>алынған</a:t>
            </a:r>
            <a:r>
              <a:rPr lang="ru-RU" sz="2400" b="1" dirty="0"/>
              <a:t> </a:t>
            </a:r>
            <a:r>
              <a:rPr lang="ru-RU" sz="2400" b="1" dirty="0" err="1"/>
              <a:t>сауалнамалардың</a:t>
            </a:r>
            <a:r>
              <a:rPr lang="ru-RU" sz="2400" b="1" dirty="0"/>
              <a:t> </a:t>
            </a:r>
            <a:r>
              <a:rPr lang="ru-RU" sz="2400" b="1" dirty="0" err="1"/>
              <a:t>жалпы</a:t>
            </a:r>
            <a:r>
              <a:rPr lang="ru-RU" sz="2400" b="1" dirty="0"/>
              <a:t> </a:t>
            </a:r>
            <a:r>
              <a:rPr lang="ru-RU" sz="2400" b="1" dirty="0" err="1"/>
              <a:t>салыстырмалы</a:t>
            </a:r>
            <a:r>
              <a:rPr lang="ru-RU" sz="2400" b="1" dirty="0"/>
              <a:t> </a:t>
            </a:r>
            <a:r>
              <a:rPr lang="ru-RU" sz="2400" b="1" dirty="0" err="1"/>
              <a:t>нәтижелері</a:t>
            </a:r>
            <a:endParaRPr lang="ru-RU" sz="2400" b="1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37D90C66-6CA3-4D1D-881F-24C797F177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6081468"/>
              </p:ext>
            </p:extLst>
          </p:nvPr>
        </p:nvGraphicFramePr>
        <p:xfrm>
          <a:off x="423746" y="1035424"/>
          <a:ext cx="11262732" cy="5688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73696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78F10B-8660-4196-B709-992CBA473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773"/>
            <a:ext cx="10515600" cy="782357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/>
              <a:t>«</a:t>
            </a:r>
            <a:r>
              <a:rPr lang="ru-RU" sz="2400" b="1" dirty="0" err="1"/>
              <a:t>Психологиялық</a:t>
            </a:r>
            <a:r>
              <a:rPr lang="ru-RU" sz="2400" b="1" dirty="0"/>
              <a:t> </a:t>
            </a:r>
            <a:r>
              <a:rPr lang="ru-RU" sz="2400" b="1" dirty="0" err="1"/>
              <a:t>мәселелердің</a:t>
            </a:r>
            <a:r>
              <a:rPr lang="ru-RU" sz="2400" b="1" dirty="0"/>
              <a:t> </a:t>
            </a:r>
            <a:r>
              <a:rPr lang="ru-RU" sz="2400" b="1" dirty="0" err="1"/>
              <a:t>барлық</a:t>
            </a:r>
            <a:r>
              <a:rPr lang="ru-RU" sz="2400" b="1" dirty="0"/>
              <a:t> </a:t>
            </a:r>
            <a:r>
              <a:rPr lang="ru-RU" sz="2400" b="1" dirty="0" err="1"/>
              <a:t>түрлерін</a:t>
            </a:r>
            <a:r>
              <a:rPr lang="ru-RU" sz="2400" b="1" dirty="0"/>
              <a:t> </a:t>
            </a:r>
            <a:r>
              <a:rPr lang="ru-RU" sz="2400" b="1" dirty="0" err="1"/>
              <a:t>шешу</a:t>
            </a:r>
            <a:r>
              <a:rPr lang="ru-RU" sz="2400" b="1" dirty="0"/>
              <a:t> </a:t>
            </a:r>
            <a:r>
              <a:rPr lang="ru-RU" sz="2400" b="1" dirty="0" err="1"/>
              <a:t>үшін</a:t>
            </a:r>
            <a:r>
              <a:rPr lang="ru-RU" sz="2400" b="1" dirty="0"/>
              <a:t> «</a:t>
            </a:r>
            <a:r>
              <a:rPr lang="en-US" sz="2400" b="1" dirty="0"/>
              <a:t>Genesis</a:t>
            </a:r>
            <a:r>
              <a:rPr lang="ru-RU" sz="2400" b="1" dirty="0"/>
              <a:t>»</a:t>
            </a:r>
            <a:r>
              <a:rPr lang="en-US" sz="2400" b="1" dirty="0"/>
              <a:t> </a:t>
            </a:r>
            <a:r>
              <a:rPr lang="ru-RU" sz="2400" b="1" dirty="0"/>
              <a:t>экспресс-</a:t>
            </a:r>
            <a:r>
              <a:rPr lang="ru-RU" sz="2400" b="1" dirty="0" err="1"/>
              <a:t>психотерапиялық</a:t>
            </a:r>
            <a:r>
              <a:rPr lang="ru-RU" sz="2400" b="1" dirty="0"/>
              <a:t> </a:t>
            </a:r>
            <a:r>
              <a:rPr lang="ru-RU" sz="2400" b="1" dirty="0" err="1"/>
              <a:t>тәсілі</a:t>
            </a:r>
            <a:r>
              <a:rPr lang="ru-RU" sz="2400" b="1" dirty="0"/>
              <a:t>»  </a:t>
            </a:r>
            <a:r>
              <a:rPr lang="ru-RU" sz="2400" b="1" dirty="0" err="1"/>
              <a:t>бүгінгі</a:t>
            </a:r>
            <a:r>
              <a:rPr lang="ru-RU" sz="2400" b="1" dirty="0"/>
              <a:t> </a:t>
            </a:r>
            <a:r>
              <a:rPr lang="ru-RU" sz="2400" b="1" dirty="0" err="1"/>
              <a:t>күні</a:t>
            </a:r>
            <a:r>
              <a:rPr lang="ru-RU" sz="2400" b="1" dirty="0"/>
              <a:t> не </a:t>
            </a:r>
            <a:r>
              <a:rPr lang="ru-RU" sz="2400" b="1" dirty="0" err="1"/>
              <a:t>үшін</a:t>
            </a:r>
            <a:r>
              <a:rPr lang="ru-RU" sz="2400" b="1" dirty="0"/>
              <a:t> </a:t>
            </a:r>
            <a:r>
              <a:rPr lang="ru-RU" sz="2400" b="1" dirty="0" err="1"/>
              <a:t>қажет</a:t>
            </a:r>
            <a:r>
              <a:rPr lang="ru-RU" sz="2400" b="1" dirty="0"/>
              <a:t>: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4DDA0C1-0624-4F9E-A22C-A685FB2FDF66}"/>
              </a:ext>
            </a:extLst>
          </p:cNvPr>
          <p:cNvSpPr/>
          <p:nvPr/>
        </p:nvSpPr>
        <p:spPr>
          <a:xfrm>
            <a:off x="445410" y="1884375"/>
            <a:ext cx="3199765" cy="17656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«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Психологиялық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мәселелердің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барлық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түрлерін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шешу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үшін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«</a:t>
            </a:r>
            <a:r>
              <a:rPr lang="en-US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Genesis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»</a:t>
            </a:r>
            <a:r>
              <a:rPr lang="kk-KZ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экспресс-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психотерапиялық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тәсілін</a:t>
            </a: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»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қолданатын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Психолог-</a:t>
            </a:r>
            <a:r>
              <a:rPr lang="ru-RU" b="1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педагогтар</a:t>
            </a:r>
            <a:endParaRPr lang="ru-RU" sz="1400" b="1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340C4E60-CF3B-4825-9C23-DC1F9716E59A}"/>
              </a:ext>
            </a:extLst>
          </p:cNvPr>
          <p:cNvCxnSpPr/>
          <p:nvPr/>
        </p:nvCxnSpPr>
        <p:spPr>
          <a:xfrm flipH="1">
            <a:off x="1022900" y="3759152"/>
            <a:ext cx="12000" cy="7150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92BBCA4-1120-4A6E-BDEB-FAF7AFFC1374}"/>
              </a:ext>
            </a:extLst>
          </p:cNvPr>
          <p:cNvSpPr/>
          <p:nvPr/>
        </p:nvSpPr>
        <p:spPr>
          <a:xfrm>
            <a:off x="1505424" y="4570365"/>
            <a:ext cx="1175793" cy="54407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Педагог</a:t>
            </a:r>
            <a:r>
              <a:rPr lang="kk-KZ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тар</a:t>
            </a:r>
            <a:endParaRPr lang="ru-RU" sz="12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1B5AB9C-1D63-4C8C-8B56-44251E613B0E}"/>
              </a:ext>
            </a:extLst>
          </p:cNvPr>
          <p:cNvSpPr/>
          <p:nvPr/>
        </p:nvSpPr>
        <p:spPr>
          <a:xfrm>
            <a:off x="5316342" y="1884375"/>
            <a:ext cx="1194306" cy="5463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ВОП</a:t>
            </a:r>
            <a:endParaRPr lang="ru-RU" sz="1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1CF088E-CE74-4533-86FA-5DC5D57E15B1}"/>
              </a:ext>
            </a:extLst>
          </p:cNvPr>
          <p:cNvSpPr/>
          <p:nvPr/>
        </p:nvSpPr>
        <p:spPr>
          <a:xfrm>
            <a:off x="8667136" y="1884375"/>
            <a:ext cx="2421853" cy="73120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Дәрігер</a:t>
            </a:r>
            <a:r>
              <a:rPr lang="ru-RU" sz="24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- психиатр</a:t>
            </a:r>
            <a:endParaRPr lang="ru-RU" sz="1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6F18263-DCCB-4E15-83B4-B952460DBA6F}"/>
              </a:ext>
            </a:extLst>
          </p:cNvPr>
          <p:cNvSpPr/>
          <p:nvPr/>
        </p:nvSpPr>
        <p:spPr>
          <a:xfrm>
            <a:off x="3122111" y="1028094"/>
            <a:ext cx="2303387" cy="6457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400" dirty="0">
                <a:ea typeface="Calibri" panose="020F0502020204030204" pitchFamily="34" charset="0"/>
                <a:cs typeface="Arial" panose="020B0604020202020204" pitchFamily="34" charset="0"/>
              </a:rPr>
              <a:t>«</a:t>
            </a:r>
            <a:r>
              <a:rPr lang="ru-RU" sz="1400" dirty="0" err="1">
                <a:ea typeface="Calibri" panose="020F0502020204030204" pitchFamily="34" charset="0"/>
                <a:cs typeface="Arial" panose="020B0604020202020204" pitchFamily="34" charset="0"/>
              </a:rPr>
              <a:t>Қызыл</a:t>
            </a:r>
            <a:r>
              <a:rPr lang="ru-RU" sz="1400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ea typeface="Calibri" panose="020F0502020204030204" pitchFamily="34" charset="0"/>
                <a:cs typeface="Arial" panose="020B0604020202020204" pitchFamily="34" charset="0"/>
              </a:rPr>
              <a:t>аймақтың</a:t>
            </a:r>
            <a:r>
              <a:rPr lang="ru-RU" sz="1400" dirty="0">
                <a:ea typeface="Calibri" panose="020F0502020204030204" pitchFamily="34" charset="0"/>
                <a:cs typeface="Arial" panose="020B0604020202020204" pitchFamily="34" charset="0"/>
              </a:rPr>
              <a:t>» </a:t>
            </a:r>
            <a:r>
              <a:rPr lang="ru-RU" sz="1400" dirty="0" err="1">
                <a:ea typeface="Calibri" panose="020F0502020204030204" pitchFamily="34" charset="0"/>
                <a:cs typeface="Arial" panose="020B0604020202020204" pitchFamily="34" charset="0"/>
              </a:rPr>
              <a:t>балалары</a:t>
            </a:r>
            <a:r>
              <a:rPr lang="ru-RU" sz="1400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ru-RU" sz="1100" dirty="0" err="1">
                <a:ea typeface="Calibri" panose="020F0502020204030204" pitchFamily="34" charset="0"/>
                <a:cs typeface="Arial" panose="020B0604020202020204" pitchFamily="34" charset="0"/>
              </a:rPr>
              <a:t>барлық</a:t>
            </a:r>
            <a:r>
              <a:rPr lang="ru-RU" sz="1100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100" dirty="0" err="1">
                <a:ea typeface="Calibri" panose="020F0502020204030204" pitchFamily="34" charset="0"/>
                <a:cs typeface="Arial" panose="020B0604020202020204" pitchFamily="34" charset="0"/>
              </a:rPr>
              <a:t>оқушылардан</a:t>
            </a:r>
            <a:r>
              <a:rPr lang="ru-RU" sz="1100" dirty="0">
                <a:ea typeface="Calibri" panose="020F0502020204030204" pitchFamily="34" charset="0"/>
                <a:cs typeface="Arial" panose="020B0604020202020204" pitchFamily="34" charset="0"/>
              </a:rPr>
              <a:t> 30% </a:t>
            </a:r>
            <a:r>
              <a:rPr lang="ru-RU" sz="1100" dirty="0" err="1">
                <a:ea typeface="Calibri" panose="020F0502020204030204" pitchFamily="34" charset="0"/>
                <a:cs typeface="Arial" panose="020B0604020202020204" pitchFamily="34" charset="0"/>
              </a:rPr>
              <a:t>дейін</a:t>
            </a:r>
            <a:endParaRPr lang="ru-RU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16B3D9B-A369-41BF-A2CE-9D07853DA671}"/>
              </a:ext>
            </a:extLst>
          </p:cNvPr>
          <p:cNvSpPr/>
          <p:nvPr/>
        </p:nvSpPr>
        <p:spPr>
          <a:xfrm>
            <a:off x="4761801" y="2500902"/>
            <a:ext cx="2303387" cy="168077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Жүктемелігі</a:t>
            </a: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Психиатрия, психотерапия </a:t>
            </a: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және</a:t>
            </a: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психология </a:t>
            </a: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туралы</a:t>
            </a: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арнайы</a:t>
            </a: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білім</a:t>
            </a: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жоқ</a:t>
            </a: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Дәрі-дәрмекпен</a:t>
            </a: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емдеу</a:t>
            </a: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уақытша</a:t>
            </a: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әсер</a:t>
            </a:r>
            <a:r>
              <a:rPr lang="ru-RU" sz="16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әкеледі</a:t>
            </a:r>
            <a:r>
              <a:rPr lang="ru-RU" sz="1600" dirty="0"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65E8A90-0ACE-4C40-B52D-288C67720962}"/>
              </a:ext>
            </a:extLst>
          </p:cNvPr>
          <p:cNvSpPr/>
          <p:nvPr/>
        </p:nvSpPr>
        <p:spPr>
          <a:xfrm>
            <a:off x="8548852" y="2804487"/>
            <a:ext cx="2930167" cy="27596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Ауруханаға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жатқызу</a:t>
            </a: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Дәрі-дәрмекпен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емдеу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Есепке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қою</a:t>
            </a: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Емдеуге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арналған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бюджет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қаражатының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жоғары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шығыны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Психиатрлық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мамандандырылған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емдеу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қажет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ететін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адам</a:t>
            </a:r>
            <a:r>
              <a:rPr lang="ru-RU" dirty="0" err="1">
                <a:ea typeface="Calibri" panose="020F0502020204030204" pitchFamily="34" charset="0"/>
                <a:cs typeface="Arial" panose="020B0604020202020204" pitchFamily="34" charset="0"/>
              </a:rPr>
              <a:t>дар</a:t>
            </a: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3-тен 5</a:t>
            </a: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%-</a:t>
            </a:r>
            <a:r>
              <a:rPr lang="ru-RU" dirty="0" err="1">
                <a:ea typeface="Calibri" panose="020F0502020204030204" pitchFamily="34" charset="0"/>
                <a:cs typeface="Arial" panose="020B0604020202020204" pitchFamily="34" charset="0"/>
              </a:rPr>
              <a:t>ға</a:t>
            </a:r>
            <a:r>
              <a:rPr lang="ru-RU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a typeface="Calibri" panose="020F0502020204030204" pitchFamily="34" charset="0"/>
                <a:cs typeface="Arial" panose="020B0604020202020204" pitchFamily="34" charset="0"/>
              </a:rPr>
              <a:t>дейін</a:t>
            </a:r>
            <a:endParaRPr lang="ru-RU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1D78A65-F050-44FE-964A-BFAEE499D781}"/>
              </a:ext>
            </a:extLst>
          </p:cNvPr>
          <p:cNvSpPr/>
          <p:nvPr/>
        </p:nvSpPr>
        <p:spPr>
          <a:xfrm>
            <a:off x="4069197" y="4923423"/>
            <a:ext cx="3688596" cy="5598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Психолог – психотерапевт</a:t>
            </a:r>
            <a:endParaRPr lang="ru-RU" sz="1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BB1719FB-DAE2-40BA-B213-C8A182E1BE38}"/>
              </a:ext>
            </a:extLst>
          </p:cNvPr>
          <p:cNvSpPr/>
          <p:nvPr/>
        </p:nvSpPr>
        <p:spPr>
          <a:xfrm>
            <a:off x="4081197" y="5564143"/>
            <a:ext cx="3688595" cy="117382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Білікті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мамандардың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болмауы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Қызметтің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жоғары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құны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0,5%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қызмет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алады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D42B0556-D165-4B93-AB06-655605D57C6D}"/>
              </a:ext>
            </a:extLst>
          </p:cNvPr>
          <p:cNvCxnSpPr/>
          <p:nvPr/>
        </p:nvCxnSpPr>
        <p:spPr>
          <a:xfrm flipH="1">
            <a:off x="2031348" y="3751449"/>
            <a:ext cx="12000" cy="7150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88025A8D-FE92-40BB-815A-68A784297C3E}"/>
              </a:ext>
            </a:extLst>
          </p:cNvPr>
          <p:cNvCxnSpPr/>
          <p:nvPr/>
        </p:nvCxnSpPr>
        <p:spPr>
          <a:xfrm>
            <a:off x="3912976" y="2291709"/>
            <a:ext cx="1055370" cy="49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A0381D1E-C8E1-452E-8242-BA251F80ECC0}"/>
              </a:ext>
            </a:extLst>
          </p:cNvPr>
          <p:cNvCxnSpPr/>
          <p:nvPr/>
        </p:nvCxnSpPr>
        <p:spPr>
          <a:xfrm>
            <a:off x="6915774" y="2244987"/>
            <a:ext cx="1055370" cy="49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D1759F00-4713-493F-BA58-A70425959B60}"/>
              </a:ext>
            </a:extLst>
          </p:cNvPr>
          <p:cNvCxnSpPr/>
          <p:nvPr/>
        </p:nvCxnSpPr>
        <p:spPr>
          <a:xfrm flipH="1">
            <a:off x="5913495" y="4200077"/>
            <a:ext cx="12000" cy="7150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F8148FFE-DA4D-4BE2-A519-D4EE3365B169}"/>
              </a:ext>
            </a:extLst>
          </p:cNvPr>
          <p:cNvSpPr/>
          <p:nvPr/>
        </p:nvSpPr>
        <p:spPr>
          <a:xfrm>
            <a:off x="2790830" y="4567879"/>
            <a:ext cx="1175793" cy="54407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dirty="0" err="1">
                <a:ea typeface="Calibri" panose="020F0502020204030204" pitchFamily="34" charset="0"/>
                <a:cs typeface="Arial" panose="020B0604020202020204" pitchFamily="34" charset="0"/>
              </a:rPr>
              <a:t>Ата-аналар</a:t>
            </a:r>
            <a:r>
              <a:rPr lang="en-US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1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98DCEE40-6418-44D2-9D52-F8F4E7A3D605}"/>
              </a:ext>
            </a:extLst>
          </p:cNvPr>
          <p:cNvCxnSpPr/>
          <p:nvPr/>
        </p:nvCxnSpPr>
        <p:spPr>
          <a:xfrm flipH="1">
            <a:off x="3161568" y="3759152"/>
            <a:ext cx="12000" cy="7150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B681168E-7750-4101-82FF-3D12491841D9}"/>
              </a:ext>
            </a:extLst>
          </p:cNvPr>
          <p:cNvSpPr/>
          <p:nvPr/>
        </p:nvSpPr>
        <p:spPr>
          <a:xfrm>
            <a:off x="152400" y="4570365"/>
            <a:ext cx="1277272" cy="125699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400" b="1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Оқушылар</a:t>
            </a:r>
            <a:r>
              <a:rPr lang="ru-RU" sz="1400" b="1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95%</a:t>
            </a:r>
          </a:p>
          <a:p>
            <a:pPr algn="ctr">
              <a:spcAft>
                <a:spcPts val="0"/>
              </a:spcAft>
            </a:pPr>
            <a:r>
              <a:rPr lang="ru-RU" sz="12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ru-RU" sz="12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психикалық</a:t>
            </a:r>
            <a:r>
              <a:rPr lang="ru-RU" sz="12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2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ауытқулары</a:t>
            </a:r>
            <a:r>
              <a:rPr lang="ru-RU" sz="12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бар </a:t>
            </a:r>
            <a:r>
              <a:rPr lang="ru-RU" sz="12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балалардан</a:t>
            </a:r>
            <a:r>
              <a:rPr lang="ru-RU" sz="12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2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басқа</a:t>
            </a:r>
            <a:r>
              <a:rPr lang="ru-RU" sz="12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ru-RU" sz="105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7584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B24AA-BDE8-458A-B10A-456491D13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129"/>
            <a:ext cx="10515600" cy="1425389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/>
              <a:t>«</a:t>
            </a:r>
            <a:r>
              <a:rPr lang="ru-RU" sz="2800" b="1" i="1" dirty="0" err="1"/>
              <a:t>Психологиялық</a:t>
            </a:r>
            <a:r>
              <a:rPr lang="ru-RU" sz="2800" b="1" i="1" dirty="0"/>
              <a:t> </a:t>
            </a:r>
            <a:r>
              <a:rPr lang="ru-RU" sz="2800" b="1" i="1" dirty="0" err="1"/>
              <a:t>мәселелердің</a:t>
            </a:r>
            <a:r>
              <a:rPr lang="ru-RU" sz="2800" b="1" i="1" dirty="0"/>
              <a:t> </a:t>
            </a:r>
            <a:r>
              <a:rPr lang="ru-RU" sz="2800" b="1" i="1" dirty="0" err="1"/>
              <a:t>барлық</a:t>
            </a:r>
            <a:r>
              <a:rPr lang="ru-RU" sz="2800" b="1" i="1" dirty="0"/>
              <a:t> </a:t>
            </a:r>
            <a:r>
              <a:rPr lang="ru-RU" sz="2800" b="1" i="1" dirty="0" err="1"/>
              <a:t>түрлерін</a:t>
            </a:r>
            <a:r>
              <a:rPr lang="ru-RU" sz="2800" b="1" i="1" dirty="0"/>
              <a:t> </a:t>
            </a:r>
            <a:r>
              <a:rPr lang="ru-RU" sz="2800" b="1" i="1" dirty="0" err="1"/>
              <a:t>шешу</a:t>
            </a:r>
            <a:r>
              <a:rPr lang="ru-RU" sz="2800" b="1" i="1" dirty="0"/>
              <a:t> </a:t>
            </a:r>
            <a:r>
              <a:rPr lang="ru-RU" sz="2800" b="1" i="1" dirty="0" err="1"/>
              <a:t>үшін</a:t>
            </a:r>
            <a:r>
              <a:rPr lang="ru-RU" sz="2800" b="1" i="1" dirty="0"/>
              <a:t> «</a:t>
            </a:r>
            <a:r>
              <a:rPr lang="en-US" sz="2800" b="1" i="1" dirty="0"/>
              <a:t>Genesis</a:t>
            </a:r>
            <a:r>
              <a:rPr lang="ru-RU" sz="2800" b="1" i="1" dirty="0"/>
              <a:t>»</a:t>
            </a:r>
            <a:r>
              <a:rPr lang="en-US" sz="2800" b="1" i="1" dirty="0"/>
              <a:t> </a:t>
            </a:r>
            <a:r>
              <a:rPr lang="ru-RU" sz="2800" b="1" i="1" dirty="0"/>
              <a:t>экспресс-</a:t>
            </a:r>
            <a:r>
              <a:rPr lang="ru-RU" sz="2800" b="1" i="1" dirty="0" err="1"/>
              <a:t>психотерапиялық</a:t>
            </a:r>
            <a:r>
              <a:rPr lang="ru-RU" sz="2800" b="1" i="1" dirty="0"/>
              <a:t> </a:t>
            </a:r>
            <a:r>
              <a:rPr lang="ru-RU" sz="2800" b="1" i="1" dirty="0" err="1"/>
              <a:t>тәсілі</a:t>
            </a:r>
            <a:r>
              <a:rPr lang="ru-RU" sz="2800" b="1" i="1" dirty="0"/>
              <a:t>» </a:t>
            </a:r>
            <a:r>
              <a:rPr lang="ru-RU" sz="2800" b="1" i="1" dirty="0" err="1"/>
              <a:t>келесі</a:t>
            </a:r>
            <a:r>
              <a:rPr lang="ru-RU" sz="2800" b="1" i="1" dirty="0"/>
              <a:t> </a:t>
            </a:r>
            <a:r>
              <a:rPr lang="ru-RU" sz="2800" b="1" i="1" dirty="0" err="1"/>
              <a:t>мәселелерге</a:t>
            </a:r>
            <a:r>
              <a:rPr lang="ru-RU" sz="2800" b="1" i="1" dirty="0"/>
              <a:t> </a:t>
            </a:r>
            <a:r>
              <a:rPr lang="ru-RU" sz="2800" b="1" i="1" dirty="0" err="1"/>
              <a:t>ықпал</a:t>
            </a:r>
            <a:r>
              <a:rPr lang="ru-RU" sz="2800" b="1" i="1" dirty="0"/>
              <a:t> </a:t>
            </a:r>
            <a:r>
              <a:rPr lang="ru-RU" sz="2800" b="1" i="1" dirty="0" err="1"/>
              <a:t>тигізеді</a:t>
            </a:r>
            <a:r>
              <a:rPr lang="ru-RU" sz="2800" b="1" i="1" dirty="0"/>
              <a:t>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D7070F-6060-4BF9-BD47-BEDF563C2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859" y="2088778"/>
            <a:ext cx="10515600" cy="3984812"/>
          </a:xfrm>
        </p:spPr>
        <p:txBody>
          <a:bodyPr/>
          <a:lstStyle/>
          <a:p>
            <a:r>
              <a:rPr lang="ru-RU" dirty="0" err="1"/>
              <a:t>Педагогикалық</a:t>
            </a:r>
            <a:r>
              <a:rPr lang="ru-RU" dirty="0"/>
              <a:t> </a:t>
            </a:r>
            <a:r>
              <a:rPr lang="ru-RU" dirty="0" err="1"/>
              <a:t>ұжымда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мектеп</a:t>
            </a:r>
            <a:r>
              <a:rPr lang="ru-RU" dirty="0"/>
              <a:t> </a:t>
            </a:r>
            <a:r>
              <a:rPr lang="ru-RU" dirty="0" err="1"/>
              <a:t>оқушылары</a:t>
            </a:r>
            <a:r>
              <a:rPr lang="ru-RU" dirty="0"/>
              <a:t> </a:t>
            </a:r>
            <a:r>
              <a:rPr lang="ru-RU" dirty="0" err="1"/>
              <a:t>арасында</a:t>
            </a:r>
            <a:r>
              <a:rPr lang="ru-RU" dirty="0"/>
              <a:t> </a:t>
            </a:r>
            <a:r>
              <a:rPr lang="ru-RU" dirty="0" err="1"/>
              <a:t>әлеуметтік-психологиялық</a:t>
            </a:r>
            <a:r>
              <a:rPr lang="ru-RU" dirty="0"/>
              <a:t> </a:t>
            </a:r>
            <a:r>
              <a:rPr lang="ru-RU" dirty="0" err="1"/>
              <a:t>экологияны</a:t>
            </a:r>
            <a:r>
              <a:rPr lang="ru-RU" dirty="0"/>
              <a:t> </a:t>
            </a:r>
            <a:r>
              <a:rPr lang="ru-RU" dirty="0" err="1"/>
              <a:t>жақсарту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err="1"/>
              <a:t>Атап</a:t>
            </a:r>
            <a:r>
              <a:rPr lang="ru-RU" dirty="0"/>
              <a:t> </a:t>
            </a:r>
            <a:r>
              <a:rPr lang="ru-RU" dirty="0" err="1"/>
              <a:t>айтқанда</a:t>
            </a:r>
            <a:r>
              <a:rPr lang="ru-RU" dirty="0"/>
              <a:t>:</a:t>
            </a:r>
          </a:p>
          <a:p>
            <a:r>
              <a:rPr lang="ru-RU" dirty="0" err="1"/>
              <a:t>Педагогикалық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оқушы</a:t>
            </a:r>
            <a:r>
              <a:rPr lang="ru-RU" dirty="0"/>
              <a:t> </a:t>
            </a:r>
            <a:r>
              <a:rPr lang="ru-RU" dirty="0" err="1"/>
              <a:t>ұжымдардағы</a:t>
            </a:r>
            <a:r>
              <a:rPr lang="ru-RU" dirty="0"/>
              <a:t> </a:t>
            </a:r>
            <a:r>
              <a:rPr lang="ru-RU" dirty="0" err="1"/>
              <a:t>шиеленістер</a:t>
            </a:r>
            <a:r>
              <a:rPr lang="ru-RU" dirty="0"/>
              <a:t> мен </a:t>
            </a:r>
            <a:r>
              <a:rPr lang="ru-RU" dirty="0" err="1"/>
              <a:t>жанжалдарды</a:t>
            </a:r>
            <a:r>
              <a:rPr lang="ru-RU" dirty="0"/>
              <a:t> </a:t>
            </a:r>
            <a:r>
              <a:rPr lang="ru-RU" dirty="0" err="1"/>
              <a:t>азайту</a:t>
            </a:r>
            <a:r>
              <a:rPr lang="ru-RU" dirty="0"/>
              <a:t>.</a:t>
            </a:r>
          </a:p>
          <a:p>
            <a:r>
              <a:rPr lang="ru-RU" dirty="0" err="1"/>
              <a:t>Зорлық-зомбылықтың</a:t>
            </a:r>
            <a:r>
              <a:rPr lang="ru-RU" dirty="0"/>
              <a:t> (</a:t>
            </a:r>
            <a:r>
              <a:rPr lang="kk-KZ" dirty="0"/>
              <a:t>буллинг</a:t>
            </a:r>
            <a:r>
              <a:rPr lang="ru-RU" dirty="0"/>
              <a:t>) </a:t>
            </a:r>
            <a:r>
              <a:rPr lang="ru-RU" dirty="0" err="1"/>
              <a:t>алдын</a:t>
            </a:r>
            <a:r>
              <a:rPr lang="ru-RU" dirty="0"/>
              <a:t> </a:t>
            </a:r>
            <a:r>
              <a:rPr lang="ru-RU" dirty="0" err="1"/>
              <a:t>алу</a:t>
            </a:r>
            <a:r>
              <a:rPr lang="ru-RU" dirty="0"/>
              <a:t>.</a:t>
            </a:r>
          </a:p>
          <a:p>
            <a:r>
              <a:rPr lang="ru-RU" dirty="0" err="1"/>
              <a:t>Оқушылар</a:t>
            </a:r>
            <a:r>
              <a:rPr lang="ru-RU" dirty="0"/>
              <a:t> мен </a:t>
            </a:r>
            <a:r>
              <a:rPr lang="ru-RU" dirty="0" err="1"/>
              <a:t>мұғалімдер</a:t>
            </a:r>
            <a:r>
              <a:rPr lang="ru-RU" dirty="0"/>
              <a:t> </a:t>
            </a:r>
            <a:r>
              <a:rPr lang="ru-RU" dirty="0" err="1"/>
              <a:t>арасындағы</a:t>
            </a:r>
            <a:r>
              <a:rPr lang="ru-RU" dirty="0"/>
              <a:t> </a:t>
            </a:r>
            <a:r>
              <a:rPr lang="ru-RU" dirty="0" err="1"/>
              <a:t>дағдарыс</a:t>
            </a:r>
            <a:r>
              <a:rPr lang="ru-RU" dirty="0"/>
              <a:t>, депрессия </a:t>
            </a:r>
            <a:r>
              <a:rPr lang="ru-RU" dirty="0" err="1"/>
              <a:t>және</a:t>
            </a:r>
            <a:r>
              <a:rPr lang="ru-RU" dirty="0"/>
              <a:t> суицид </a:t>
            </a:r>
            <a:r>
              <a:rPr lang="ru-RU" dirty="0" err="1"/>
              <a:t>тенденцияларының</a:t>
            </a:r>
            <a:r>
              <a:rPr lang="ru-RU" dirty="0"/>
              <a:t> </a:t>
            </a:r>
            <a:r>
              <a:rPr lang="ru-RU" dirty="0" err="1"/>
              <a:t>деңгейін</a:t>
            </a:r>
            <a:r>
              <a:rPr lang="ru-RU" dirty="0"/>
              <a:t> </a:t>
            </a:r>
            <a:r>
              <a:rPr lang="ru-RU" dirty="0" err="1"/>
              <a:t>төмендету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03811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04D3872-2447-411E-9BDB-528869EDD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5387"/>
            <a:ext cx="10515600" cy="4146457"/>
          </a:xfrm>
        </p:spPr>
        <p:txBody>
          <a:bodyPr/>
          <a:lstStyle/>
          <a:p>
            <a:r>
              <a:rPr lang="ru-RU" dirty="0" err="1"/>
              <a:t>Балалар</a:t>
            </a:r>
            <a:r>
              <a:rPr lang="ru-RU" dirty="0"/>
              <a:t> мен </a:t>
            </a:r>
            <a:r>
              <a:rPr lang="ru-RU" dirty="0" err="1"/>
              <a:t>жасөспірімдерде</a:t>
            </a:r>
            <a:r>
              <a:rPr lang="ru-RU" dirty="0"/>
              <a:t> </a:t>
            </a:r>
            <a:r>
              <a:rPr lang="ru-RU" dirty="0" err="1"/>
              <a:t>девиантты</a:t>
            </a:r>
            <a:r>
              <a:rPr lang="ru-RU" dirty="0"/>
              <a:t> </a:t>
            </a:r>
            <a:r>
              <a:rPr lang="ru-RU" dirty="0" err="1"/>
              <a:t>мінез-құлық</a:t>
            </a:r>
            <a:r>
              <a:rPr lang="ru-RU" dirty="0"/>
              <a:t> </a:t>
            </a:r>
            <a:r>
              <a:rPr lang="ru-RU" dirty="0" err="1"/>
              <a:t>деңгейін</a:t>
            </a:r>
            <a:r>
              <a:rPr lang="ru-RU" dirty="0"/>
              <a:t> </a:t>
            </a:r>
            <a:r>
              <a:rPr lang="ru-RU" dirty="0" err="1"/>
              <a:t>төмендету</a:t>
            </a:r>
            <a:r>
              <a:rPr lang="ru-RU" dirty="0"/>
              <a:t> (агрессия, </a:t>
            </a:r>
            <a:r>
              <a:rPr lang="ru-RU" dirty="0" err="1"/>
              <a:t>тәуелділікке</a:t>
            </a:r>
            <a:r>
              <a:rPr lang="ru-RU" dirty="0"/>
              <a:t> </a:t>
            </a:r>
            <a:r>
              <a:rPr lang="ru-RU" dirty="0" err="1"/>
              <a:t>бейімділік</a:t>
            </a:r>
            <a:r>
              <a:rPr lang="ru-RU" dirty="0"/>
              <a:t>, </a:t>
            </a:r>
            <a:r>
              <a:rPr lang="ru-RU" dirty="0" err="1"/>
              <a:t>дұрыс</a:t>
            </a:r>
            <a:r>
              <a:rPr lang="ru-RU" dirty="0"/>
              <a:t> </a:t>
            </a:r>
            <a:r>
              <a:rPr lang="ru-RU" dirty="0" err="1"/>
              <a:t>емес</a:t>
            </a:r>
            <a:r>
              <a:rPr lang="ru-RU" dirty="0"/>
              <a:t> </a:t>
            </a:r>
            <a:r>
              <a:rPr lang="ru-RU" dirty="0" err="1"/>
              <a:t>өмір</a:t>
            </a:r>
            <a:r>
              <a:rPr lang="ru-RU" dirty="0"/>
              <a:t> </a:t>
            </a:r>
            <a:r>
              <a:rPr lang="ru-RU" dirty="0" err="1"/>
              <a:t>салты</a:t>
            </a:r>
            <a:r>
              <a:rPr lang="ru-RU" dirty="0"/>
              <a:t>, </a:t>
            </a:r>
            <a:r>
              <a:rPr lang="ru-RU" dirty="0" err="1"/>
              <a:t>заңсыздық</a:t>
            </a:r>
            <a:r>
              <a:rPr lang="ru-RU" dirty="0"/>
              <a:t>, </a:t>
            </a:r>
            <a:r>
              <a:rPr lang="ru-RU" dirty="0" err="1"/>
              <a:t>моральдық</a:t>
            </a:r>
            <a:r>
              <a:rPr lang="ru-RU" dirty="0"/>
              <a:t> </a:t>
            </a:r>
            <a:r>
              <a:rPr lang="ru-RU" dirty="0" err="1"/>
              <a:t>нормаларды</a:t>
            </a:r>
            <a:r>
              <a:rPr lang="ru-RU" dirty="0"/>
              <a:t> </a:t>
            </a:r>
            <a:r>
              <a:rPr lang="ru-RU" dirty="0" err="1"/>
              <a:t>бұзу</a:t>
            </a:r>
            <a:r>
              <a:rPr lang="ru-RU" dirty="0"/>
              <a:t>, </a:t>
            </a:r>
            <a:r>
              <a:rPr lang="ru-RU" dirty="0" err="1"/>
              <a:t>өзін-өзі</a:t>
            </a:r>
            <a:r>
              <a:rPr lang="ru-RU" dirty="0"/>
              <a:t> </a:t>
            </a:r>
            <a:r>
              <a:rPr lang="ru-RU" dirty="0" err="1"/>
              <a:t>жою</a:t>
            </a:r>
            <a:r>
              <a:rPr lang="ru-RU" dirty="0"/>
              <a:t> </a:t>
            </a:r>
            <a:r>
              <a:rPr lang="ru-RU" dirty="0" err="1"/>
              <a:t>бағдарламалары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т.б</a:t>
            </a:r>
            <a:r>
              <a:rPr lang="ru-RU" dirty="0"/>
              <a:t>.).</a:t>
            </a:r>
          </a:p>
          <a:p>
            <a:r>
              <a:rPr lang="ru-RU" dirty="0" err="1"/>
              <a:t>Мектеп</a:t>
            </a:r>
            <a:r>
              <a:rPr lang="ru-RU" dirty="0"/>
              <a:t> </a:t>
            </a:r>
            <a:r>
              <a:rPr lang="ru-RU" dirty="0" err="1"/>
              <a:t>оқушылары</a:t>
            </a:r>
            <a:r>
              <a:rPr lang="ru-RU" dirty="0"/>
              <a:t> </a:t>
            </a:r>
            <a:r>
              <a:rPr lang="ru-RU" dirty="0" err="1"/>
              <a:t>арасында</a:t>
            </a:r>
            <a:r>
              <a:rPr lang="ru-RU" dirty="0"/>
              <a:t> </a:t>
            </a:r>
            <a:r>
              <a:rPr lang="ru-RU" dirty="0" err="1"/>
              <a:t>оқу</a:t>
            </a:r>
            <a:r>
              <a:rPr lang="ru-RU" dirty="0"/>
              <a:t> </a:t>
            </a:r>
            <a:r>
              <a:rPr lang="ru-RU" dirty="0" err="1"/>
              <a:t>тиімділігін</a:t>
            </a:r>
            <a:r>
              <a:rPr lang="ru-RU" dirty="0"/>
              <a:t> </a:t>
            </a:r>
            <a:r>
              <a:rPr lang="ru-RU" dirty="0" err="1"/>
              <a:t>арттыру</a:t>
            </a:r>
            <a:r>
              <a:rPr lang="ru-RU" dirty="0"/>
              <a:t>.</a:t>
            </a:r>
          </a:p>
          <a:p>
            <a:r>
              <a:rPr lang="ru-RU" dirty="0" err="1"/>
              <a:t>Ұжымдардағы</a:t>
            </a:r>
            <a:r>
              <a:rPr lang="ru-RU" dirty="0"/>
              <a:t> </a:t>
            </a:r>
            <a:r>
              <a:rPr lang="ru-RU" dirty="0" err="1"/>
              <a:t>тиімді</a:t>
            </a:r>
            <a:r>
              <a:rPr lang="ru-RU" dirty="0"/>
              <a:t> </a:t>
            </a:r>
            <a:r>
              <a:rPr lang="ru-RU" dirty="0" err="1"/>
              <a:t>коммуникацияны</a:t>
            </a:r>
            <a:r>
              <a:rPr lang="ru-RU" dirty="0"/>
              <a:t> </a:t>
            </a:r>
            <a:r>
              <a:rPr lang="ru-RU" dirty="0" err="1"/>
              <a:t>арттыру</a:t>
            </a:r>
            <a:r>
              <a:rPr lang="ru-RU" dirty="0"/>
              <a:t>.</a:t>
            </a:r>
          </a:p>
          <a:p>
            <a:r>
              <a:rPr lang="ru-RU" dirty="0"/>
              <a:t>Жеке </a:t>
            </a:r>
            <a:r>
              <a:rPr lang="ru-RU" dirty="0" err="1"/>
              <a:t>тұлғаның</a:t>
            </a:r>
            <a:r>
              <a:rPr lang="ru-RU" dirty="0"/>
              <a:t> </a:t>
            </a:r>
            <a:r>
              <a:rPr lang="ru-RU" dirty="0" err="1"/>
              <a:t>ресурстық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бейімделу</a:t>
            </a:r>
            <a:r>
              <a:rPr lang="ru-RU" dirty="0"/>
              <a:t> </a:t>
            </a:r>
            <a:r>
              <a:rPr lang="ru-RU" dirty="0" err="1"/>
              <a:t>мүмкіндіктерін</a:t>
            </a:r>
            <a:r>
              <a:rPr lang="ru-RU" dirty="0"/>
              <a:t> </a:t>
            </a:r>
            <a:r>
              <a:rPr lang="ru-RU" dirty="0" err="1"/>
              <a:t>пайдалану</a:t>
            </a:r>
            <a:r>
              <a:rPr lang="ru-RU" dirty="0"/>
              <a:t>, </a:t>
            </a:r>
            <a:r>
              <a:rPr lang="ru-RU" dirty="0" err="1"/>
              <a:t>энергетикалық</a:t>
            </a:r>
            <a:r>
              <a:rPr lang="ru-RU" dirty="0"/>
              <a:t> </a:t>
            </a:r>
            <a:r>
              <a:rPr lang="ru-RU" dirty="0" err="1"/>
              <a:t>әлеуетті</a:t>
            </a:r>
            <a:r>
              <a:rPr lang="ru-RU" dirty="0"/>
              <a:t> </a:t>
            </a:r>
            <a:r>
              <a:rPr lang="ru-RU" dirty="0" err="1"/>
              <a:t>арттыру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36722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/>
              <a:t>«</a:t>
            </a:r>
            <a:r>
              <a:rPr lang="ru-RU" sz="2800" b="1" i="1" dirty="0" err="1"/>
              <a:t>Психологиялық</a:t>
            </a:r>
            <a:r>
              <a:rPr lang="ru-RU" sz="2800" b="1" i="1" dirty="0"/>
              <a:t> </a:t>
            </a:r>
            <a:r>
              <a:rPr lang="ru-RU" sz="2800" b="1" i="1" dirty="0" err="1"/>
              <a:t>мәселелердің</a:t>
            </a:r>
            <a:r>
              <a:rPr lang="ru-RU" sz="2800" b="1" i="1" dirty="0"/>
              <a:t> </a:t>
            </a:r>
            <a:r>
              <a:rPr lang="ru-RU" sz="2800" b="1" i="1" dirty="0" err="1"/>
              <a:t>барлық</a:t>
            </a:r>
            <a:r>
              <a:rPr lang="ru-RU" sz="2800" b="1" i="1" dirty="0"/>
              <a:t> </a:t>
            </a:r>
            <a:r>
              <a:rPr lang="ru-RU" sz="2800" b="1" i="1" dirty="0" err="1"/>
              <a:t>түрлерін</a:t>
            </a:r>
            <a:r>
              <a:rPr lang="ru-RU" sz="2800" b="1" i="1" dirty="0"/>
              <a:t> </a:t>
            </a:r>
            <a:r>
              <a:rPr lang="ru-RU" sz="2800" b="1" i="1" dirty="0" err="1"/>
              <a:t>шешу</a:t>
            </a:r>
            <a:r>
              <a:rPr lang="ru-RU" sz="2800" b="1" i="1" dirty="0"/>
              <a:t> </a:t>
            </a:r>
            <a:r>
              <a:rPr lang="ru-RU" sz="2800" b="1" i="1" dirty="0" err="1"/>
              <a:t>үшін</a:t>
            </a:r>
            <a:r>
              <a:rPr lang="ru-RU" sz="2800" b="1" i="1" dirty="0"/>
              <a:t> «</a:t>
            </a:r>
            <a:r>
              <a:rPr lang="en-US" sz="2800" b="1" i="1" dirty="0"/>
              <a:t>Genesis</a:t>
            </a:r>
            <a:r>
              <a:rPr lang="ru-RU" sz="2800" b="1" i="1" dirty="0"/>
              <a:t>»</a:t>
            </a:r>
            <a:r>
              <a:rPr lang="en-US" sz="2800" b="1" i="1" dirty="0"/>
              <a:t> </a:t>
            </a:r>
            <a:r>
              <a:rPr lang="ru-RU" sz="2800" b="1" i="1" dirty="0"/>
              <a:t>экспресс-</a:t>
            </a:r>
            <a:r>
              <a:rPr lang="ru-RU" sz="2800" b="1" i="1" dirty="0" err="1"/>
              <a:t>психотерапиялық</a:t>
            </a:r>
            <a:r>
              <a:rPr lang="ru-RU" sz="2800" b="1" i="1" dirty="0"/>
              <a:t> </a:t>
            </a:r>
            <a:r>
              <a:rPr lang="ru-RU" sz="2800" b="1" i="1" dirty="0" err="1"/>
              <a:t>тәсілі</a:t>
            </a:r>
            <a:r>
              <a:rPr lang="ru-RU" sz="2800" b="1" i="1" dirty="0"/>
              <a:t>»</a:t>
            </a:r>
            <a:r>
              <a:rPr lang="en-US" sz="2800" b="1" i="1" dirty="0"/>
              <a:t> </a:t>
            </a:r>
            <a:r>
              <a:rPr lang="ru-RU" sz="2800" b="1" i="1" dirty="0" err="1"/>
              <a:t>келесі</a:t>
            </a:r>
            <a:r>
              <a:rPr lang="ru-RU" sz="2800" b="1" i="1" dirty="0"/>
              <a:t> </a:t>
            </a:r>
            <a:r>
              <a:rPr lang="ru-RU" sz="2800" b="1" i="1" dirty="0" err="1"/>
              <a:t>талаптарға</a:t>
            </a:r>
            <a:r>
              <a:rPr lang="ru-RU" sz="2800" b="1" i="1" dirty="0"/>
              <a:t> </a:t>
            </a:r>
            <a:r>
              <a:rPr lang="ru-RU" sz="2800" b="1" i="1" dirty="0" err="1"/>
              <a:t>жауап</a:t>
            </a:r>
            <a:r>
              <a:rPr lang="ru-RU" sz="2800" b="1" i="1" dirty="0"/>
              <a:t> </a:t>
            </a:r>
            <a:r>
              <a:rPr lang="ru-RU" sz="2800" b="1" i="1" dirty="0" err="1"/>
              <a:t>береді</a:t>
            </a:r>
            <a:r>
              <a:rPr lang="ru-RU" sz="2800" b="1" i="1" dirty="0"/>
              <a:t> </a:t>
            </a:r>
            <a:r>
              <a:rPr lang="ru-RU" sz="2800" b="1" i="1" dirty="0" err="1"/>
              <a:t>және</a:t>
            </a:r>
            <a:r>
              <a:rPr lang="ru-RU" sz="2800" b="1" i="1" dirty="0"/>
              <a:t> </a:t>
            </a:r>
            <a:r>
              <a:rPr lang="ru-RU" sz="2800" b="1" i="1" dirty="0" err="1"/>
              <a:t>келесі</a:t>
            </a:r>
            <a:r>
              <a:rPr lang="ru-RU" sz="2800" b="1" i="1" dirty="0"/>
              <a:t> </a:t>
            </a:r>
            <a:r>
              <a:rPr lang="ru-RU" sz="2800" b="1" i="1" dirty="0" err="1"/>
              <a:t>артықшылықтарға</a:t>
            </a:r>
            <a:r>
              <a:rPr lang="ru-RU" sz="2800" b="1" i="1" dirty="0"/>
              <a:t> </a:t>
            </a:r>
            <a:r>
              <a:rPr lang="ru-RU" sz="2800" b="1" i="1" dirty="0" err="1"/>
              <a:t>ие</a:t>
            </a:r>
            <a:endParaRPr lang="ru-RU" sz="28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59858"/>
            <a:ext cx="10515600" cy="46574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i="1" dirty="0"/>
              <a:t>1. </a:t>
            </a:r>
            <a:r>
              <a:rPr lang="ru-RU" sz="2400" i="1" dirty="0" err="1"/>
              <a:t>Қолданудың</a:t>
            </a:r>
            <a:r>
              <a:rPr lang="ru-RU" sz="2400" i="1" dirty="0"/>
              <a:t> </a:t>
            </a:r>
            <a:r>
              <a:rPr lang="ru-RU" sz="2400" i="1" dirty="0" err="1"/>
              <a:t>қарапайымдылығы</a:t>
            </a:r>
            <a:r>
              <a:rPr lang="ru-RU" sz="2400" i="1" dirty="0"/>
              <a:t> мен </a:t>
            </a:r>
            <a:r>
              <a:rPr lang="ru-RU" sz="2400" i="1" dirty="0" err="1"/>
              <a:t>ыңғайлылығы</a:t>
            </a:r>
            <a:r>
              <a:rPr lang="ru-RU" sz="2400" i="1" dirty="0"/>
              <a:t>.</a:t>
            </a:r>
          </a:p>
          <a:p>
            <a:pPr marL="0" indent="0">
              <a:buNone/>
            </a:pPr>
            <a:r>
              <a:rPr lang="ru-RU" sz="2400" i="1" dirty="0"/>
              <a:t>2. Психотерапевт пен клиент </a:t>
            </a:r>
            <a:r>
              <a:rPr lang="ru-RU" sz="2400" i="1" dirty="0" err="1"/>
              <a:t>үшін</a:t>
            </a:r>
            <a:r>
              <a:rPr lang="ru-RU" sz="2400" i="1" dirty="0"/>
              <a:t> </a:t>
            </a:r>
            <a:r>
              <a:rPr lang="ru-RU" sz="2400" i="1" dirty="0" err="1"/>
              <a:t>түсінікті</a:t>
            </a:r>
            <a:r>
              <a:rPr lang="ru-RU" sz="2400" i="1" dirty="0"/>
              <a:t> </a:t>
            </a:r>
            <a:r>
              <a:rPr lang="ru-RU" sz="2400" i="1" dirty="0" err="1"/>
              <a:t>болуы</a:t>
            </a:r>
            <a:r>
              <a:rPr lang="ru-RU" sz="2400" i="1" dirty="0"/>
              <a:t>.</a:t>
            </a:r>
          </a:p>
          <a:p>
            <a:pPr marL="0" indent="0">
              <a:buNone/>
            </a:pPr>
            <a:r>
              <a:rPr lang="ru-RU" sz="2400" i="1" dirty="0"/>
              <a:t>3. </a:t>
            </a:r>
            <a:r>
              <a:rPr lang="ru-RU" sz="2400" i="1" dirty="0" err="1"/>
              <a:t>Клиенттің</a:t>
            </a:r>
            <a:r>
              <a:rPr lang="ru-RU" sz="2400" i="1" dirty="0"/>
              <a:t> </a:t>
            </a:r>
            <a:r>
              <a:rPr lang="ru-RU" sz="2400" i="1" dirty="0" err="1"/>
              <a:t>психологиялық</a:t>
            </a:r>
            <a:r>
              <a:rPr lang="ru-RU" sz="2400" i="1" dirty="0"/>
              <a:t> </a:t>
            </a:r>
            <a:r>
              <a:rPr lang="ru-RU" sz="2400" i="1" dirty="0" err="1"/>
              <a:t>мәселелерін</a:t>
            </a:r>
            <a:r>
              <a:rPr lang="ru-RU" sz="2400" i="1" dirty="0"/>
              <a:t> </a:t>
            </a:r>
            <a:r>
              <a:rPr lang="ru-RU" sz="2400" i="1" dirty="0" err="1"/>
              <a:t>шешу</a:t>
            </a:r>
            <a:r>
              <a:rPr lang="ru-RU" sz="2400" i="1" dirty="0"/>
              <a:t> </a:t>
            </a:r>
            <a:r>
              <a:rPr lang="ru-RU" sz="2400" i="1" dirty="0" err="1"/>
              <a:t>жылдамдығы</a:t>
            </a:r>
            <a:r>
              <a:rPr lang="ru-RU" sz="2400" i="1" dirty="0"/>
              <a:t> (экспресс </a:t>
            </a:r>
            <a:r>
              <a:rPr lang="ru-RU" sz="2400" i="1" dirty="0" err="1"/>
              <a:t>әдіс</a:t>
            </a:r>
            <a:r>
              <a:rPr lang="ru-RU" sz="2400" i="1" dirty="0"/>
              <a:t>).</a:t>
            </a:r>
          </a:p>
          <a:p>
            <a:pPr marL="0" indent="0">
              <a:buNone/>
            </a:pPr>
            <a:r>
              <a:rPr lang="ru-RU" sz="2400" i="1" dirty="0"/>
              <a:t>4. </a:t>
            </a:r>
            <a:r>
              <a:rPr lang="ru-RU" sz="2400" i="1" dirty="0" err="1"/>
              <a:t>Әсер</a:t>
            </a:r>
            <a:r>
              <a:rPr lang="ru-RU" sz="2400" i="1" dirty="0"/>
              <a:t> </a:t>
            </a:r>
            <a:r>
              <a:rPr lang="ru-RU" sz="2400" i="1" dirty="0" err="1"/>
              <a:t>ету</a:t>
            </a:r>
            <a:r>
              <a:rPr lang="ru-RU" sz="2400" i="1" dirty="0"/>
              <a:t> </a:t>
            </a:r>
            <a:r>
              <a:rPr lang="ru-RU" sz="2400" i="1" dirty="0" err="1"/>
              <a:t>нүктесі</a:t>
            </a:r>
            <a:r>
              <a:rPr lang="ru-RU" sz="2400" i="1" dirty="0"/>
              <a:t>.</a:t>
            </a:r>
          </a:p>
          <a:p>
            <a:pPr marL="0" indent="0">
              <a:buNone/>
            </a:pPr>
            <a:r>
              <a:rPr lang="ru-RU" sz="2400" i="1" dirty="0"/>
              <a:t>5. </a:t>
            </a:r>
            <a:r>
              <a:rPr lang="ru-RU" sz="2400" i="1" dirty="0" err="1"/>
              <a:t>Экологиялығы</a:t>
            </a:r>
            <a:r>
              <a:rPr lang="ru-RU" sz="2400" i="1" dirty="0"/>
              <a:t>.</a:t>
            </a:r>
          </a:p>
          <a:p>
            <a:pPr marL="0" indent="0">
              <a:buNone/>
            </a:pPr>
            <a:r>
              <a:rPr lang="ru-RU" sz="2400" i="1" dirty="0"/>
              <a:t>6. </a:t>
            </a:r>
            <a:r>
              <a:rPr lang="ru-RU" sz="2400" i="1" dirty="0" err="1"/>
              <a:t>Тиімділік</a:t>
            </a:r>
            <a:r>
              <a:rPr lang="ru-RU" sz="2400" i="1" dirty="0"/>
              <a:t>.</a:t>
            </a:r>
          </a:p>
          <a:p>
            <a:pPr marL="0" indent="0">
              <a:buNone/>
            </a:pPr>
            <a:r>
              <a:rPr lang="ru-RU" sz="2400" i="1" dirty="0"/>
              <a:t>7. Жан-</a:t>
            </a:r>
            <a:r>
              <a:rPr lang="ru-RU" sz="2400" i="1" dirty="0" err="1"/>
              <a:t>жақтылығы</a:t>
            </a:r>
            <a:r>
              <a:rPr lang="ru-RU" sz="2400" i="1" dirty="0"/>
              <a:t>.</a:t>
            </a:r>
          </a:p>
          <a:p>
            <a:pPr marL="0" indent="0">
              <a:buNone/>
            </a:pPr>
            <a:r>
              <a:rPr lang="ru-RU" sz="2400" i="1" dirty="0"/>
              <a:t>8. </a:t>
            </a:r>
            <a:r>
              <a:rPr lang="ru-RU" sz="2400" i="1" dirty="0" err="1"/>
              <a:t>Бір</a:t>
            </a:r>
            <a:r>
              <a:rPr lang="ru-RU" sz="2400" i="1" dirty="0"/>
              <a:t> </a:t>
            </a:r>
            <a:r>
              <a:rPr lang="ru-RU" sz="2400" i="1" dirty="0" err="1"/>
              <a:t>сессияда</a:t>
            </a:r>
            <a:r>
              <a:rPr lang="ru-RU" sz="2400" i="1" dirty="0"/>
              <a:t> </a:t>
            </a:r>
            <a:r>
              <a:rPr lang="ru-RU" sz="2400" i="1" dirty="0" err="1"/>
              <a:t>көп</a:t>
            </a:r>
            <a:r>
              <a:rPr lang="ru-RU" sz="2400" i="1" dirty="0"/>
              <a:t> </a:t>
            </a:r>
            <a:r>
              <a:rPr lang="ru-RU" sz="2400" i="1" dirty="0" err="1"/>
              <a:t>тапсырмаларды</a:t>
            </a:r>
            <a:r>
              <a:rPr lang="ru-RU" sz="2400" i="1" dirty="0"/>
              <a:t> </a:t>
            </a:r>
            <a:r>
              <a:rPr lang="ru-RU" sz="2400" i="1" dirty="0" err="1"/>
              <a:t>шешуге</a:t>
            </a:r>
            <a:r>
              <a:rPr lang="ru-RU" sz="2400" i="1" dirty="0"/>
              <a:t> </a:t>
            </a:r>
            <a:r>
              <a:rPr lang="ru-RU" sz="2400" i="1" dirty="0" err="1"/>
              <a:t>мүмкіндік</a:t>
            </a:r>
            <a:r>
              <a:rPr lang="ru-RU" sz="2400" i="1" dirty="0"/>
              <a:t> </a:t>
            </a:r>
            <a:r>
              <a:rPr lang="ru-RU" sz="2400" i="1" dirty="0" err="1"/>
              <a:t>береді</a:t>
            </a:r>
            <a:r>
              <a:rPr lang="ru-RU" sz="2400" i="1" dirty="0"/>
              <a:t>.</a:t>
            </a:r>
          </a:p>
          <a:p>
            <a:pPr marL="0" indent="0">
              <a:buNone/>
            </a:pPr>
            <a:r>
              <a:rPr lang="ru-RU" sz="2400" i="1" dirty="0"/>
              <a:t>9. </a:t>
            </a:r>
            <a:r>
              <a:rPr lang="ru-RU" sz="2400" i="1" dirty="0" err="1"/>
              <a:t>Ресурстық</a:t>
            </a:r>
            <a:r>
              <a:rPr lang="ru-RU" sz="2400" i="1" dirty="0"/>
              <a:t> </a:t>
            </a:r>
            <a:r>
              <a:rPr lang="ru-RU" sz="2400" i="1" dirty="0" err="1"/>
              <a:t>күйде</a:t>
            </a:r>
            <a:r>
              <a:rPr lang="ru-RU" sz="2400" i="1" dirty="0"/>
              <a:t> болу. </a:t>
            </a:r>
          </a:p>
        </p:txBody>
      </p:sp>
    </p:spTree>
    <p:extLst>
      <p:ext uri="{BB962C8B-B14F-4D97-AF65-F5344CB8AC3E}">
        <p14:creationId xmlns:p14="http://schemas.microsoft.com/office/powerpoint/2010/main" val="1686266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EE50D1E-6DB6-4285-927F-504C13922F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5376"/>
            <a:ext cx="10515600" cy="2702859"/>
          </a:xfrm>
        </p:spPr>
        <p:txBody>
          <a:bodyPr/>
          <a:lstStyle/>
          <a:p>
            <a:pPr marL="0" indent="0">
              <a:buNone/>
            </a:pPr>
            <a:r>
              <a:rPr lang="ru-RU" sz="2800" i="1" dirty="0"/>
              <a:t>10. </a:t>
            </a:r>
            <a:r>
              <a:rPr lang="ru-RU" sz="2800" i="1" dirty="0" err="1"/>
              <a:t>Психологиялық</a:t>
            </a:r>
            <a:r>
              <a:rPr lang="ru-RU" sz="2800" i="1" dirty="0"/>
              <a:t> </a:t>
            </a:r>
            <a:r>
              <a:rPr lang="ru-RU" sz="2800" i="1" dirty="0" err="1"/>
              <a:t>мәселелер</a:t>
            </a:r>
            <a:r>
              <a:rPr lang="ru-RU" sz="2800" i="1" dirty="0"/>
              <a:t> мен </a:t>
            </a:r>
            <a:r>
              <a:rPr lang="ru-RU" sz="2800" i="1" dirty="0" err="1"/>
              <a:t>шекаралық</a:t>
            </a:r>
            <a:r>
              <a:rPr lang="ru-RU" sz="2800" i="1" dirty="0"/>
              <a:t> </a:t>
            </a:r>
            <a:r>
              <a:rPr lang="ru-RU" sz="2800" i="1" dirty="0" err="1"/>
              <a:t>жағдайлардың</a:t>
            </a:r>
            <a:r>
              <a:rPr lang="ru-RU" sz="2800" i="1" dirty="0"/>
              <a:t> </a:t>
            </a:r>
            <a:r>
              <a:rPr lang="ru-RU" sz="2800" i="1" dirty="0" err="1"/>
              <a:t>барлық</a:t>
            </a:r>
            <a:r>
              <a:rPr lang="ru-RU" sz="2800" i="1" dirty="0"/>
              <a:t> </a:t>
            </a:r>
            <a:r>
              <a:rPr lang="ru-RU" sz="2800" i="1" dirty="0" err="1"/>
              <a:t>түрлерінің</a:t>
            </a:r>
            <a:r>
              <a:rPr lang="ru-RU" sz="2800" i="1" dirty="0"/>
              <a:t> </a:t>
            </a:r>
            <a:r>
              <a:rPr lang="ru-RU" sz="2800" i="1" dirty="0" err="1"/>
              <a:t>мәселелерін</a:t>
            </a:r>
            <a:r>
              <a:rPr lang="ru-RU" sz="2800" i="1" dirty="0"/>
              <a:t> </a:t>
            </a:r>
            <a:r>
              <a:rPr lang="ru-RU" sz="2800" i="1" dirty="0" err="1"/>
              <a:t>шешеді</a:t>
            </a:r>
            <a:r>
              <a:rPr lang="ru-RU" sz="2800" i="1" dirty="0"/>
              <a:t>.</a:t>
            </a:r>
          </a:p>
          <a:p>
            <a:pPr marL="0" indent="0">
              <a:buNone/>
            </a:pPr>
            <a:r>
              <a:rPr lang="ru-RU" sz="2800" i="1" dirty="0"/>
              <a:t>11. </a:t>
            </a:r>
            <a:r>
              <a:rPr lang="ru-RU" sz="2800" i="1" dirty="0" err="1"/>
              <a:t>Балалармен</a:t>
            </a:r>
            <a:r>
              <a:rPr lang="ru-RU" sz="2800" i="1" dirty="0"/>
              <a:t> де, </a:t>
            </a:r>
            <a:r>
              <a:rPr lang="ru-RU" sz="2800" i="1" dirty="0" err="1"/>
              <a:t>ересектермен</a:t>
            </a:r>
            <a:r>
              <a:rPr lang="ru-RU" sz="2800" i="1" dirty="0"/>
              <a:t> де </a:t>
            </a:r>
            <a:r>
              <a:rPr lang="ru-RU" sz="2800" i="1" dirty="0" err="1"/>
              <a:t>жұмыс</a:t>
            </a:r>
            <a:r>
              <a:rPr lang="ru-RU" sz="2800" i="1" dirty="0"/>
              <a:t> </a:t>
            </a:r>
            <a:r>
              <a:rPr lang="ru-RU" sz="2800" i="1" dirty="0" err="1"/>
              <a:t>істейді</a:t>
            </a:r>
            <a:r>
              <a:rPr lang="ru-RU" sz="2800" i="1" dirty="0"/>
              <a:t>.</a:t>
            </a:r>
          </a:p>
          <a:p>
            <a:pPr marL="0" indent="0">
              <a:buNone/>
            </a:pPr>
            <a:r>
              <a:rPr lang="ru-RU" sz="2800" i="1" dirty="0"/>
              <a:t>12. </a:t>
            </a:r>
            <a:r>
              <a:rPr lang="ru-RU" sz="2800" i="1" dirty="0" err="1"/>
              <a:t>Тұлғаның</a:t>
            </a:r>
            <a:r>
              <a:rPr lang="ru-RU" sz="2800" i="1" dirty="0"/>
              <a:t> тез </a:t>
            </a:r>
            <a:r>
              <a:rPr lang="ru-RU" sz="2800" i="1" dirty="0" err="1"/>
              <a:t>өзгеруіне</a:t>
            </a:r>
            <a:r>
              <a:rPr lang="ru-RU" sz="2800" i="1" dirty="0"/>
              <a:t> </a:t>
            </a:r>
            <a:r>
              <a:rPr lang="ru-RU" sz="2800" i="1" dirty="0" err="1"/>
              <a:t>және</a:t>
            </a:r>
            <a:r>
              <a:rPr lang="ru-RU" sz="2800" i="1" dirty="0"/>
              <a:t> </a:t>
            </a:r>
            <a:r>
              <a:rPr lang="ru-RU" sz="2800" i="1" dirty="0" err="1"/>
              <a:t>өсуіне</a:t>
            </a:r>
            <a:r>
              <a:rPr lang="ru-RU" sz="2800" i="1" dirty="0"/>
              <a:t> </a:t>
            </a:r>
            <a:r>
              <a:rPr lang="ru-RU" sz="2800" i="1" dirty="0" err="1"/>
              <a:t>мүмкіндік</a:t>
            </a:r>
            <a:r>
              <a:rPr lang="ru-RU" sz="2800" i="1" dirty="0"/>
              <a:t> </a:t>
            </a:r>
            <a:r>
              <a:rPr lang="ru-RU" sz="2800" i="1" dirty="0" err="1"/>
              <a:t>береді</a:t>
            </a:r>
            <a:r>
              <a:rPr lang="ru-RU" sz="2800" i="1" dirty="0"/>
              <a:t>. </a:t>
            </a:r>
          </a:p>
          <a:p>
            <a:pPr marL="0" indent="0">
              <a:buNone/>
            </a:pPr>
            <a:r>
              <a:rPr lang="ru-RU" sz="2800" i="1" dirty="0"/>
              <a:t>13. Клиентке </a:t>
            </a:r>
            <a:r>
              <a:rPr lang="kk-KZ" sz="2800" i="1" dirty="0"/>
              <a:t>өмір сүрү</a:t>
            </a:r>
            <a:r>
              <a:rPr lang="ru-RU" sz="2800" i="1" dirty="0"/>
              <a:t> </a:t>
            </a:r>
            <a:r>
              <a:rPr lang="ru-RU" sz="2800" i="1" dirty="0" err="1"/>
              <a:t>қуанышын</a:t>
            </a:r>
            <a:r>
              <a:rPr lang="ru-RU" sz="2800" i="1" dirty="0"/>
              <a:t> </a:t>
            </a:r>
            <a:r>
              <a:rPr lang="ru-RU" sz="2800" i="1" dirty="0" err="1"/>
              <a:t>қайтарады</a:t>
            </a:r>
            <a:r>
              <a:rPr lang="ru-RU" sz="2800" i="1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33669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4947" y="833716"/>
            <a:ext cx="11022106" cy="50787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i="1" dirty="0"/>
              <a:t>«</a:t>
            </a:r>
            <a:r>
              <a:rPr lang="ru-RU" sz="3200" i="1" dirty="0" err="1"/>
              <a:t>Психологиялық</a:t>
            </a:r>
            <a:r>
              <a:rPr lang="ru-RU" sz="3200" i="1" dirty="0"/>
              <a:t> </a:t>
            </a:r>
            <a:r>
              <a:rPr lang="ru-RU" sz="3200" i="1" dirty="0" err="1"/>
              <a:t>мәселелердің</a:t>
            </a:r>
            <a:r>
              <a:rPr lang="ru-RU" sz="3200" i="1" dirty="0"/>
              <a:t> </a:t>
            </a:r>
            <a:r>
              <a:rPr lang="ru-RU" sz="3200" i="1" dirty="0" err="1"/>
              <a:t>барлық</a:t>
            </a:r>
            <a:r>
              <a:rPr lang="ru-RU" sz="3200" i="1" dirty="0"/>
              <a:t> </a:t>
            </a:r>
            <a:r>
              <a:rPr lang="ru-RU" sz="3200" i="1" dirty="0" err="1"/>
              <a:t>түрлерін</a:t>
            </a:r>
            <a:r>
              <a:rPr lang="ru-RU" sz="3200" i="1" dirty="0"/>
              <a:t> </a:t>
            </a:r>
            <a:r>
              <a:rPr lang="ru-RU" sz="3200" i="1" dirty="0" err="1"/>
              <a:t>шешу</a:t>
            </a:r>
            <a:r>
              <a:rPr lang="ru-RU" sz="3200" i="1" dirty="0"/>
              <a:t> </a:t>
            </a:r>
            <a:r>
              <a:rPr lang="ru-RU" sz="3200" i="1" dirty="0" err="1"/>
              <a:t>үшін</a:t>
            </a:r>
            <a:r>
              <a:rPr lang="ru-RU" sz="3200" i="1" dirty="0"/>
              <a:t> «</a:t>
            </a:r>
            <a:r>
              <a:rPr lang="en-US" sz="3200" i="1" dirty="0"/>
              <a:t>Genesis» </a:t>
            </a:r>
            <a:r>
              <a:rPr lang="ru-RU" sz="3200" i="1" dirty="0"/>
              <a:t>экспресс-</a:t>
            </a:r>
            <a:r>
              <a:rPr lang="ru-RU" sz="3200" i="1" dirty="0" err="1"/>
              <a:t>психотерапиялық</a:t>
            </a:r>
            <a:r>
              <a:rPr lang="ru-RU" sz="3200" i="1" dirty="0"/>
              <a:t> </a:t>
            </a:r>
            <a:r>
              <a:rPr lang="ru-RU" sz="3200" i="1" dirty="0" err="1"/>
              <a:t>тәсілінің</a:t>
            </a:r>
            <a:r>
              <a:rPr lang="ru-RU" sz="3200" i="1" dirty="0"/>
              <a:t>» </a:t>
            </a:r>
            <a:r>
              <a:rPr lang="ru-RU" sz="3200" i="1" dirty="0" err="1"/>
              <a:t>қолдану</a:t>
            </a:r>
            <a:r>
              <a:rPr lang="ru-RU" sz="3200" i="1" dirty="0"/>
              <a:t> </a:t>
            </a:r>
            <a:r>
              <a:rPr lang="ru-RU" sz="3200" i="1" dirty="0" err="1"/>
              <a:t>аясы</a:t>
            </a:r>
            <a:r>
              <a:rPr lang="ru-RU" sz="3200" i="1" dirty="0"/>
              <a:t>:</a:t>
            </a:r>
          </a:p>
          <a:p>
            <a:pPr marL="0" indent="0">
              <a:buNone/>
            </a:pPr>
            <a:r>
              <a:rPr lang="ru-RU" sz="3200" i="1" dirty="0"/>
              <a:t>1. Жеке </a:t>
            </a:r>
            <a:r>
              <a:rPr lang="ru-RU" sz="3200" i="1" dirty="0" err="1"/>
              <a:t>өсу</a:t>
            </a:r>
            <a:r>
              <a:rPr lang="ru-RU" sz="3200" i="1" dirty="0"/>
              <a:t> </a:t>
            </a:r>
            <a:r>
              <a:rPr lang="ru-RU" sz="3200" i="1" dirty="0" err="1"/>
              <a:t>саласында</a:t>
            </a:r>
            <a:r>
              <a:rPr lang="ru-RU" sz="3200" i="1" dirty="0"/>
              <a:t>;</a:t>
            </a:r>
          </a:p>
          <a:p>
            <a:pPr marL="0" indent="0">
              <a:buNone/>
            </a:pPr>
            <a:r>
              <a:rPr lang="ru-RU" sz="3200" i="1" dirty="0"/>
              <a:t>2. </a:t>
            </a:r>
            <a:r>
              <a:rPr lang="ru-RU" sz="3200" i="1" dirty="0" err="1"/>
              <a:t>Өзін-өзі</a:t>
            </a:r>
            <a:r>
              <a:rPr lang="ru-RU" sz="3200" i="1" dirty="0"/>
              <a:t> </a:t>
            </a:r>
            <a:r>
              <a:rPr lang="ru-RU" sz="3200" i="1" dirty="0" err="1"/>
              <a:t>реттеу</a:t>
            </a:r>
            <a:r>
              <a:rPr lang="ru-RU" sz="3200" i="1" dirty="0"/>
              <a:t> </a:t>
            </a:r>
            <a:r>
              <a:rPr lang="ru-RU" sz="3200" i="1" dirty="0" err="1"/>
              <a:t>және</a:t>
            </a:r>
            <a:r>
              <a:rPr lang="ru-RU" sz="3200" i="1" dirty="0"/>
              <a:t> </a:t>
            </a:r>
            <a:r>
              <a:rPr lang="ru-RU" sz="3200" i="1" dirty="0" err="1"/>
              <a:t>өзін-өзі</a:t>
            </a:r>
            <a:r>
              <a:rPr lang="ru-RU" sz="3200" i="1" dirty="0"/>
              <a:t> </a:t>
            </a:r>
            <a:r>
              <a:rPr lang="ru-RU" sz="3200" i="1" dirty="0" err="1"/>
              <a:t>емдеуде</a:t>
            </a:r>
            <a:r>
              <a:rPr lang="ru-RU" sz="3200" i="1" dirty="0"/>
              <a:t>; </a:t>
            </a:r>
          </a:p>
          <a:p>
            <a:pPr marL="0" indent="0">
              <a:buNone/>
            </a:pPr>
            <a:r>
              <a:rPr lang="ru-RU" sz="3200" i="1" dirty="0"/>
              <a:t>3. </a:t>
            </a:r>
            <a:r>
              <a:rPr lang="ru-RU" sz="3200" i="1" dirty="0" err="1"/>
              <a:t>Психологиялық</a:t>
            </a:r>
            <a:r>
              <a:rPr lang="ru-RU" sz="3200" i="1" dirty="0"/>
              <a:t> </a:t>
            </a:r>
            <a:r>
              <a:rPr lang="ru-RU" sz="3200" i="1" dirty="0" err="1"/>
              <a:t>мәселелердің</a:t>
            </a:r>
            <a:r>
              <a:rPr lang="ru-RU" sz="3200" i="1" dirty="0"/>
              <a:t> </a:t>
            </a:r>
            <a:r>
              <a:rPr lang="ru-RU" sz="3200" i="1" dirty="0" err="1"/>
              <a:t>барлық</a:t>
            </a:r>
            <a:r>
              <a:rPr lang="ru-RU" sz="3200" i="1" dirty="0"/>
              <a:t> </a:t>
            </a:r>
            <a:r>
              <a:rPr lang="ru-RU" sz="3200" i="1" dirty="0" err="1"/>
              <a:t>түрлерін</a:t>
            </a:r>
            <a:r>
              <a:rPr lang="ru-RU" sz="3200" i="1" dirty="0"/>
              <a:t> </a:t>
            </a:r>
            <a:r>
              <a:rPr lang="ru-RU" sz="3200" i="1" dirty="0" err="1"/>
              <a:t>шешу</a:t>
            </a:r>
            <a:r>
              <a:rPr lang="ru-RU" sz="3200" i="1" dirty="0"/>
              <a:t> </a:t>
            </a:r>
            <a:r>
              <a:rPr lang="ru-RU" sz="3200" i="1" dirty="0" err="1"/>
              <a:t>үшін</a:t>
            </a:r>
            <a:r>
              <a:rPr lang="ru-RU" sz="3200" i="1" dirty="0"/>
              <a:t>:</a:t>
            </a:r>
          </a:p>
          <a:p>
            <a:pPr marL="0" indent="0">
              <a:buNone/>
            </a:pPr>
            <a:r>
              <a:rPr lang="ru-RU" sz="3200" i="1" dirty="0"/>
              <a:t>* </a:t>
            </a:r>
            <a:r>
              <a:rPr lang="ru-RU" sz="3200" i="1" dirty="0" err="1"/>
              <a:t>Психологияда</a:t>
            </a:r>
            <a:r>
              <a:rPr lang="ru-RU" sz="3200" i="1" dirty="0"/>
              <a:t>;</a:t>
            </a:r>
          </a:p>
          <a:p>
            <a:pPr marL="0" indent="0">
              <a:buNone/>
            </a:pPr>
            <a:r>
              <a:rPr lang="ru-RU" sz="3200" i="1" dirty="0"/>
              <a:t>* </a:t>
            </a:r>
            <a:r>
              <a:rPr lang="ru-RU" sz="3200" i="1" dirty="0" err="1"/>
              <a:t>Психотерапияда</a:t>
            </a:r>
            <a:r>
              <a:rPr lang="ru-RU" sz="3200" i="1" dirty="0"/>
              <a:t>;</a:t>
            </a:r>
          </a:p>
          <a:p>
            <a:pPr marL="0" indent="0">
              <a:buNone/>
            </a:pPr>
            <a:r>
              <a:rPr lang="ru-RU" sz="3200" i="1" dirty="0"/>
              <a:t>* </a:t>
            </a:r>
            <a:r>
              <a:rPr lang="ru-RU" sz="3200" i="1" dirty="0" err="1"/>
              <a:t>Психиатрияда</a:t>
            </a:r>
            <a:r>
              <a:rPr lang="ru-RU" sz="3200" i="1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70209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465" y="163419"/>
            <a:ext cx="11793070" cy="1325563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/>
              <a:t>«</a:t>
            </a:r>
            <a:r>
              <a:rPr lang="ru-RU" sz="2800" b="1" i="1" dirty="0" err="1"/>
              <a:t>Психологиялық</a:t>
            </a:r>
            <a:r>
              <a:rPr lang="ru-RU" sz="2800" b="1" i="1" dirty="0"/>
              <a:t> </a:t>
            </a:r>
            <a:r>
              <a:rPr lang="ru-RU" sz="2800" b="1" i="1" dirty="0" err="1"/>
              <a:t>мәселелердің</a:t>
            </a:r>
            <a:r>
              <a:rPr lang="ru-RU" sz="2800" b="1" i="1" dirty="0"/>
              <a:t> </a:t>
            </a:r>
            <a:r>
              <a:rPr lang="ru-RU" sz="2800" b="1" i="1" dirty="0" err="1"/>
              <a:t>барлық</a:t>
            </a:r>
            <a:r>
              <a:rPr lang="ru-RU" sz="2800" b="1" i="1" dirty="0"/>
              <a:t> </a:t>
            </a:r>
            <a:r>
              <a:rPr lang="ru-RU" sz="2800" b="1" i="1" dirty="0" err="1"/>
              <a:t>түрлерін</a:t>
            </a:r>
            <a:r>
              <a:rPr lang="ru-RU" sz="2800" b="1" i="1" dirty="0"/>
              <a:t> </a:t>
            </a:r>
            <a:r>
              <a:rPr lang="ru-RU" sz="2800" b="1" i="1" dirty="0" err="1"/>
              <a:t>шешу</a:t>
            </a:r>
            <a:r>
              <a:rPr lang="ru-RU" sz="2800" b="1" i="1" dirty="0"/>
              <a:t> </a:t>
            </a:r>
            <a:r>
              <a:rPr lang="ru-RU" sz="2800" b="1" i="1" dirty="0" err="1"/>
              <a:t>үшін</a:t>
            </a:r>
            <a:r>
              <a:rPr lang="ru-RU" sz="2800" b="1" i="1" dirty="0"/>
              <a:t> «</a:t>
            </a:r>
            <a:r>
              <a:rPr lang="en-US" sz="2800" b="1" i="1" dirty="0"/>
              <a:t>Genesis» </a:t>
            </a:r>
            <a:r>
              <a:rPr lang="ru-RU" sz="2800" b="1" i="1" dirty="0"/>
              <a:t>экспресс-</a:t>
            </a:r>
            <a:r>
              <a:rPr lang="ru-RU" sz="2800" b="1" i="1" dirty="0" err="1"/>
              <a:t>психотерапиялық</a:t>
            </a:r>
            <a:r>
              <a:rPr lang="ru-RU" sz="2800" b="1" i="1" dirty="0"/>
              <a:t> </a:t>
            </a:r>
            <a:r>
              <a:rPr lang="ru-RU" sz="2800" b="1" i="1" dirty="0" err="1"/>
              <a:t>тәсілі</a:t>
            </a:r>
            <a:r>
              <a:rPr lang="ru-RU" sz="2800" b="1" i="1" dirty="0"/>
              <a:t> </a:t>
            </a:r>
            <a:r>
              <a:rPr lang="ru-RU" sz="2800" b="1" i="1" dirty="0" err="1"/>
              <a:t>балалар</a:t>
            </a:r>
            <a:r>
              <a:rPr lang="ru-RU" sz="2800" b="1" i="1" dirty="0"/>
              <a:t> мен </a:t>
            </a:r>
            <a:r>
              <a:rPr lang="ru-RU" sz="2800" b="1" i="1" dirty="0" err="1"/>
              <a:t>ересектердегі</a:t>
            </a:r>
            <a:r>
              <a:rPr lang="ru-RU" sz="2800" b="1" i="1" dirty="0"/>
              <a:t> </a:t>
            </a:r>
            <a:r>
              <a:rPr lang="ru-RU" sz="2800" b="1" i="1" dirty="0" err="1"/>
              <a:t>психологиялық</a:t>
            </a:r>
            <a:r>
              <a:rPr lang="ru-RU" sz="2800" b="1" i="1" dirty="0"/>
              <a:t> </a:t>
            </a:r>
            <a:r>
              <a:rPr lang="ru-RU" sz="2800" b="1" i="1" dirty="0" err="1"/>
              <a:t>мәселелердің</a:t>
            </a:r>
            <a:r>
              <a:rPr lang="ru-RU" sz="2800" b="1" i="1" dirty="0"/>
              <a:t> </a:t>
            </a:r>
            <a:r>
              <a:rPr lang="ru-RU" sz="2800" b="1" i="1" dirty="0" err="1"/>
              <a:t>барлық</a:t>
            </a:r>
            <a:r>
              <a:rPr lang="ru-RU" sz="2800" b="1" i="1" dirty="0"/>
              <a:t> </a:t>
            </a:r>
            <a:r>
              <a:rPr lang="ru-RU" sz="2800" b="1" i="1" dirty="0" err="1"/>
              <a:t>түрлерін</a:t>
            </a:r>
            <a:r>
              <a:rPr lang="ru-RU" sz="2800" b="1" i="1" dirty="0"/>
              <a:t> </a:t>
            </a:r>
            <a:r>
              <a:rPr lang="ru-RU" sz="2800" b="1" i="1" dirty="0" err="1"/>
              <a:t>шешеді</a:t>
            </a:r>
            <a:r>
              <a:rPr lang="ru-RU" sz="2800" b="1" i="1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035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i="1" dirty="0"/>
              <a:t>1. </a:t>
            </a:r>
            <a:r>
              <a:rPr lang="ru-RU" i="1" dirty="0" err="1"/>
              <a:t>Дағдарыстық</a:t>
            </a:r>
            <a:r>
              <a:rPr lang="ru-RU" i="1" dirty="0"/>
              <a:t> </a:t>
            </a:r>
            <a:r>
              <a:rPr lang="ru-RU" i="1" dirty="0" err="1"/>
              <a:t>психологиялық</a:t>
            </a:r>
            <a:r>
              <a:rPr lang="ru-RU" i="1" dirty="0"/>
              <a:t> </a:t>
            </a:r>
            <a:r>
              <a:rPr lang="ru-RU" i="1" dirty="0" err="1"/>
              <a:t>күйлер</a:t>
            </a:r>
            <a:r>
              <a:rPr lang="ru-RU" i="1" dirty="0"/>
              <a:t>;</a:t>
            </a:r>
          </a:p>
          <a:p>
            <a:pPr marL="0" indent="0">
              <a:buNone/>
            </a:pPr>
            <a:r>
              <a:rPr lang="ru-RU" i="1" dirty="0"/>
              <a:t>2. </a:t>
            </a:r>
            <a:r>
              <a:rPr lang="ru-RU" i="1" dirty="0" err="1"/>
              <a:t>Эмоционалды</a:t>
            </a:r>
            <a:r>
              <a:rPr lang="ru-RU" i="1" dirty="0"/>
              <a:t> </a:t>
            </a:r>
            <a:r>
              <a:rPr lang="ru-RU" i="1" dirty="0" err="1"/>
              <a:t>бұзылулар</a:t>
            </a:r>
            <a:r>
              <a:rPr lang="ru-RU" i="1" dirty="0"/>
              <a:t>;</a:t>
            </a:r>
          </a:p>
          <a:p>
            <a:pPr marL="0" indent="0">
              <a:buNone/>
            </a:pPr>
            <a:r>
              <a:rPr lang="ru-RU" i="1" dirty="0"/>
              <a:t>3. </a:t>
            </a:r>
            <a:r>
              <a:rPr lang="ru-RU" i="1" dirty="0" err="1"/>
              <a:t>Суицидтік</a:t>
            </a:r>
            <a:r>
              <a:rPr lang="ru-RU" i="1" dirty="0"/>
              <a:t> </a:t>
            </a:r>
            <a:r>
              <a:rPr lang="ru-RU" i="1" dirty="0" err="1"/>
              <a:t>үрдістер</a:t>
            </a:r>
            <a:r>
              <a:rPr lang="ru-RU" i="1" dirty="0"/>
              <a:t>;</a:t>
            </a:r>
          </a:p>
          <a:p>
            <a:pPr marL="0" indent="0">
              <a:buNone/>
            </a:pPr>
            <a:r>
              <a:rPr lang="ru-RU" i="1" dirty="0"/>
              <a:t>4. </a:t>
            </a:r>
            <a:r>
              <a:rPr lang="ru-RU" i="1" dirty="0" err="1"/>
              <a:t>Невротикалық</a:t>
            </a:r>
            <a:r>
              <a:rPr lang="ru-RU" i="1" dirty="0"/>
              <a:t> </a:t>
            </a:r>
            <a:r>
              <a:rPr lang="ru-RU" i="1" dirty="0" err="1"/>
              <a:t>бұзылулар</a:t>
            </a:r>
            <a:r>
              <a:rPr lang="ru-RU" i="1" dirty="0"/>
              <a:t>;</a:t>
            </a:r>
          </a:p>
          <a:p>
            <a:pPr marL="0" indent="0">
              <a:buNone/>
            </a:pPr>
            <a:r>
              <a:rPr lang="ru-RU" i="1" dirty="0"/>
              <a:t>5. </a:t>
            </a:r>
            <a:r>
              <a:rPr lang="ru-RU" i="1" dirty="0" err="1"/>
              <a:t>Тұлғаның</a:t>
            </a:r>
            <a:r>
              <a:rPr lang="ru-RU" i="1" dirty="0"/>
              <a:t>, </a:t>
            </a:r>
            <a:r>
              <a:rPr lang="ru-RU" i="1" dirty="0" err="1"/>
              <a:t>психопатияның</a:t>
            </a:r>
            <a:r>
              <a:rPr lang="ru-RU" i="1" dirty="0"/>
              <a:t> </a:t>
            </a:r>
            <a:r>
              <a:rPr lang="ru-RU" i="1" dirty="0" err="1"/>
              <a:t>және</a:t>
            </a:r>
            <a:r>
              <a:rPr lang="ru-RU" i="1" dirty="0"/>
              <a:t> </a:t>
            </a:r>
            <a:r>
              <a:rPr lang="ru-RU" i="1" dirty="0" err="1"/>
              <a:t>психопатиялық</a:t>
            </a:r>
            <a:r>
              <a:rPr lang="ru-RU" i="1" dirty="0"/>
              <a:t> </a:t>
            </a:r>
            <a:r>
              <a:rPr lang="ru-RU" i="1" dirty="0" err="1"/>
              <a:t>емес</a:t>
            </a:r>
            <a:r>
              <a:rPr lang="ru-RU" i="1" dirty="0"/>
              <a:t> </a:t>
            </a:r>
            <a:r>
              <a:rPr lang="ru-RU" i="1" dirty="0" err="1"/>
              <a:t>сипаттағы</a:t>
            </a:r>
            <a:r>
              <a:rPr lang="ru-RU" i="1" dirty="0"/>
              <a:t> </a:t>
            </a:r>
            <a:r>
              <a:rPr lang="ru-RU" i="1" dirty="0" err="1"/>
              <a:t>психопатиялық</a:t>
            </a:r>
            <a:r>
              <a:rPr lang="ru-RU" i="1" dirty="0"/>
              <a:t> </a:t>
            </a:r>
            <a:r>
              <a:rPr lang="ru-RU" i="1" dirty="0" err="1"/>
              <a:t>жағдайлардың</a:t>
            </a:r>
            <a:r>
              <a:rPr lang="ru-RU" i="1" dirty="0"/>
              <a:t> </a:t>
            </a:r>
            <a:r>
              <a:rPr lang="ru-RU" i="1" dirty="0" err="1"/>
              <a:t>қалыпты</a:t>
            </a:r>
            <a:r>
              <a:rPr lang="ru-RU" i="1" dirty="0"/>
              <a:t> </a:t>
            </a:r>
            <a:r>
              <a:rPr lang="ru-RU" i="1" dirty="0" err="1"/>
              <a:t>дамуы</a:t>
            </a:r>
            <a:r>
              <a:rPr lang="ru-RU" i="1" dirty="0"/>
              <a:t>;</a:t>
            </a:r>
          </a:p>
          <a:p>
            <a:pPr marL="0" indent="0">
              <a:buNone/>
            </a:pPr>
            <a:r>
              <a:rPr lang="ru-RU" i="1" dirty="0"/>
              <a:t>6. </a:t>
            </a:r>
            <a:r>
              <a:rPr lang="ru-RU" i="1" dirty="0" err="1"/>
              <a:t>Психосоматикалық</a:t>
            </a:r>
            <a:r>
              <a:rPr lang="ru-RU" i="1" dirty="0"/>
              <a:t> </a:t>
            </a:r>
            <a:r>
              <a:rPr lang="ru-RU" i="1" dirty="0" err="1"/>
              <a:t>аурулар</a:t>
            </a:r>
            <a:r>
              <a:rPr lang="ru-RU" i="1" dirty="0"/>
              <a:t>;</a:t>
            </a:r>
          </a:p>
          <a:p>
            <a:pPr marL="0" indent="0">
              <a:buNone/>
            </a:pPr>
            <a:r>
              <a:rPr lang="ru-RU" i="1" dirty="0"/>
              <a:t>7. </a:t>
            </a:r>
            <a:r>
              <a:rPr lang="ru-RU" i="1" dirty="0" err="1"/>
              <a:t>Психогендік</a:t>
            </a:r>
            <a:r>
              <a:rPr lang="ru-RU" i="1" dirty="0"/>
              <a:t> </a:t>
            </a:r>
            <a:r>
              <a:rPr lang="ru-RU" i="1" dirty="0" err="1"/>
              <a:t>сипаттағы</a:t>
            </a:r>
            <a:r>
              <a:rPr lang="ru-RU" i="1" dirty="0"/>
              <a:t> </a:t>
            </a:r>
            <a:r>
              <a:rPr lang="ru-RU" i="1" dirty="0" err="1"/>
              <a:t>жыныстық</a:t>
            </a:r>
            <a:r>
              <a:rPr lang="ru-RU" i="1" dirty="0"/>
              <a:t> </a:t>
            </a:r>
            <a:r>
              <a:rPr lang="ru-RU" i="1" dirty="0" err="1"/>
              <a:t>бұзылулар</a:t>
            </a:r>
            <a:r>
              <a:rPr lang="ru-RU" i="1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025920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5095" y="89777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i="1" dirty="0"/>
              <a:t>8. </a:t>
            </a:r>
            <a:r>
              <a:rPr lang="ru-RU" i="1" dirty="0" err="1"/>
              <a:t>Танымдық</a:t>
            </a:r>
            <a:r>
              <a:rPr lang="ru-RU" i="1" dirty="0"/>
              <a:t> </a:t>
            </a:r>
            <a:r>
              <a:rPr lang="ru-RU" i="1" dirty="0" err="1"/>
              <a:t>ішкі</a:t>
            </a:r>
            <a:r>
              <a:rPr lang="ru-RU" i="1" dirty="0"/>
              <a:t> сала;</a:t>
            </a:r>
          </a:p>
          <a:p>
            <a:pPr marL="0" indent="0">
              <a:buNone/>
            </a:pPr>
            <a:r>
              <a:rPr lang="ru-RU" i="1" dirty="0"/>
              <a:t>9. </a:t>
            </a:r>
            <a:r>
              <a:rPr lang="ru-RU" i="1" dirty="0" err="1"/>
              <a:t>Бейімделу</a:t>
            </a:r>
            <a:r>
              <a:rPr lang="ru-RU" i="1" dirty="0"/>
              <a:t> </a:t>
            </a:r>
            <a:r>
              <a:rPr lang="ru-RU" i="1" dirty="0" err="1"/>
              <a:t>жүйесінің</a:t>
            </a:r>
            <a:r>
              <a:rPr lang="ru-RU" i="1" dirty="0"/>
              <a:t> </a:t>
            </a:r>
            <a:r>
              <a:rPr lang="ru-RU" i="1" dirty="0" err="1"/>
              <a:t>бұзылуы</a:t>
            </a:r>
            <a:r>
              <a:rPr lang="ru-RU" i="1" dirty="0"/>
              <a:t>; 10. </a:t>
            </a:r>
            <a:r>
              <a:rPr lang="ru-RU" i="1" dirty="0" err="1"/>
              <a:t>Бақытсыз</a:t>
            </a:r>
            <a:r>
              <a:rPr lang="ru-RU" i="1" dirty="0"/>
              <a:t> </a:t>
            </a:r>
            <a:r>
              <a:rPr lang="ru-RU" i="1" dirty="0" err="1"/>
              <a:t>өмір</a:t>
            </a:r>
            <a:r>
              <a:rPr lang="ru-RU" i="1" dirty="0"/>
              <a:t> </a:t>
            </a:r>
            <a:r>
              <a:rPr lang="ru-RU" i="1" dirty="0" err="1"/>
              <a:t>сценарийлерін</a:t>
            </a:r>
            <a:r>
              <a:rPr lang="ru-RU" i="1" dirty="0"/>
              <a:t> </a:t>
            </a:r>
            <a:r>
              <a:rPr lang="ru-RU" i="1" dirty="0" err="1"/>
              <a:t>түзету</a:t>
            </a:r>
            <a:r>
              <a:rPr lang="ru-RU" i="1" dirty="0"/>
              <a:t>;</a:t>
            </a:r>
          </a:p>
          <a:p>
            <a:pPr marL="0" indent="0">
              <a:buNone/>
            </a:pPr>
            <a:r>
              <a:rPr lang="ru-RU" i="1" dirty="0"/>
              <a:t>11. Жеке сала;</a:t>
            </a:r>
          </a:p>
          <a:p>
            <a:pPr marL="0" indent="0">
              <a:buNone/>
            </a:pPr>
            <a:r>
              <a:rPr lang="ru-RU" i="1" dirty="0"/>
              <a:t>12. Коммуникация </a:t>
            </a:r>
            <a:r>
              <a:rPr lang="ru-RU" i="1" dirty="0" err="1"/>
              <a:t>саласы</a:t>
            </a:r>
            <a:r>
              <a:rPr lang="ru-RU" i="1" dirty="0"/>
              <a:t>:</a:t>
            </a:r>
          </a:p>
          <a:p>
            <a:pPr marL="0" indent="0">
              <a:buNone/>
            </a:pPr>
            <a:r>
              <a:rPr lang="ru-RU" i="1" dirty="0"/>
              <a:t>* </a:t>
            </a:r>
            <a:r>
              <a:rPr lang="ru-RU" i="1" dirty="0" err="1"/>
              <a:t>Қарама-қарсы</a:t>
            </a:r>
            <a:r>
              <a:rPr lang="ru-RU" i="1" dirty="0"/>
              <a:t> </a:t>
            </a:r>
            <a:r>
              <a:rPr lang="ru-RU" i="1" dirty="0" err="1"/>
              <a:t>жыныспен</a:t>
            </a:r>
            <a:r>
              <a:rPr lang="ru-RU" i="1" dirty="0"/>
              <a:t> </a:t>
            </a:r>
            <a:r>
              <a:rPr lang="ru-RU" i="1" dirty="0" err="1"/>
              <a:t>қарым-қатынас</a:t>
            </a:r>
            <a:r>
              <a:rPr lang="ru-RU" i="1" dirty="0"/>
              <a:t>;</a:t>
            </a:r>
          </a:p>
          <a:p>
            <a:pPr marL="0" indent="0">
              <a:buNone/>
            </a:pPr>
            <a:r>
              <a:rPr lang="ru-RU" i="1" dirty="0"/>
              <a:t>* </a:t>
            </a:r>
            <a:r>
              <a:rPr lang="ru-RU" i="1" dirty="0" err="1"/>
              <a:t>Отбасылық</a:t>
            </a:r>
            <a:r>
              <a:rPr lang="ru-RU" i="1" dirty="0"/>
              <a:t> </a:t>
            </a:r>
            <a:r>
              <a:rPr lang="ru-RU" i="1" dirty="0" err="1"/>
              <a:t>қатынастар</a:t>
            </a:r>
            <a:r>
              <a:rPr lang="ru-RU" i="1" dirty="0"/>
              <a:t> </a:t>
            </a:r>
            <a:r>
              <a:rPr lang="ru-RU" i="1" dirty="0" err="1"/>
              <a:t>психологиясы</a:t>
            </a:r>
            <a:r>
              <a:rPr lang="ru-RU" i="1" dirty="0"/>
              <a:t>;</a:t>
            </a:r>
          </a:p>
          <a:p>
            <a:pPr marL="0" indent="0">
              <a:buNone/>
            </a:pPr>
            <a:r>
              <a:rPr lang="ru-RU" i="1" dirty="0"/>
              <a:t>13. </a:t>
            </a:r>
            <a:r>
              <a:rPr lang="ru-RU" i="1" dirty="0" err="1"/>
              <a:t>Өмір</a:t>
            </a:r>
            <a:r>
              <a:rPr lang="ru-RU" i="1" dirty="0"/>
              <a:t> </a:t>
            </a:r>
            <a:r>
              <a:rPr lang="ru-RU" i="1" dirty="0" err="1"/>
              <a:t>жолын</a:t>
            </a:r>
            <a:r>
              <a:rPr lang="ru-RU" i="1" dirty="0"/>
              <a:t> </a:t>
            </a:r>
            <a:r>
              <a:rPr lang="ru-RU" i="1" dirty="0" err="1"/>
              <a:t>таңдау</a:t>
            </a:r>
            <a:r>
              <a:rPr lang="ru-RU" i="1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400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841</Words>
  <Application>Microsoft Office PowerPoint</Application>
  <PresentationFormat>Широкоэкранный</PresentationFormat>
  <Paragraphs>106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Тема Office</vt:lpstr>
      <vt:lpstr>Genesis Verae психотехнологиялар орталығы</vt:lpstr>
      <vt:lpstr>Қазақстан Республикасындағы әлеуметтік-психологиялық экологияны жақсарту құралы ретінде «Психологиялық мәселелердің барлық түрлерін шешуге арналған «Genesis» экспресс психотерапиялық тәсілі»</vt:lpstr>
      <vt:lpstr>Авторлық куәлік №6387, 12 қараша 2019 ж.  «Психологиялық мәселелердің барлық түрлерін шешуге арналған «Genesis» экспресс-психотерапиялық тәсілі» - бұл нақты, дәл, тиімді, экологиялық таза, адамгершілікпен шешетін отандық, әмбебап психотерапиялық тәсіл.</vt:lpstr>
      <vt:lpstr>«Психологиялық мәселелердің барлық түрлерін шешуге арналған «Genesis» экспресс-психотерапиялық тәсілінің» авторлары:</vt:lpstr>
      <vt:lpstr>Презентация PowerPoint</vt:lpstr>
      <vt:lpstr>Презентация PowerPoint</vt:lpstr>
      <vt:lpstr>Презентация PowerPoint</vt:lpstr>
      <vt:lpstr>Презентация PowerPoint</vt:lpstr>
      <vt:lpstr>Диаграмма-1. Балалармен жұмыс барысында алынған сауалнамалардың жалпы салыстырмалы нәтижелері</vt:lpstr>
      <vt:lpstr>«Ресурс» диагностикалық бағдарламасы зерттеуінің қорытындысы бойынша Іле ауданының «Қызыл аймаққа» енген балалармен «Психологиялық мәселелердің барлық түрлерін шешуге арналған «Genesis» экспресс психотерапиялық тәсілімен» өткізілген жұмыс нәтижелері</vt:lpstr>
      <vt:lpstr>Диаграмма-2. Ересектермен жұмыс барысында алынған сауалнамалардың жалпы салыстырмалы нәтижелері</vt:lpstr>
      <vt:lpstr>«Психологиялық мәселелердің барлық түрлерін шешу үшін «Genesis» экспресс-психотерапиялық тәсілі»  бүгінгі күні не үшін қажет:</vt:lpstr>
      <vt:lpstr>«Психологиялық мәселелердің барлық түрлерін шешу үшін «Genesis» экспресс-психотерапиялық тәсілі» келесі мәселелерге ықпал тигізеді:</vt:lpstr>
      <vt:lpstr>Презентация PowerPoint</vt:lpstr>
      <vt:lpstr>«Психологиялық мәселелердің барлық түрлерін шешу үшін «Genesis» экспресс-психотерапиялық тәсілі» келесі талаптарға жауап береді және келесі артықшылықтарға ие</vt:lpstr>
      <vt:lpstr>Презентация PowerPoint</vt:lpstr>
      <vt:lpstr>Презентация PowerPoint</vt:lpstr>
      <vt:lpstr>«Психологиялық мәселелердің барлық түрлерін шешу үшін «Genesis» экспресс-психотерапиялық тәсілі балалар мен ересектердегі психологиялық мәселелердің барлық түрлерін шешеді.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Genesis Verae психотехнологиялар орталығы</dc:title>
  <dc:creator>Серик</dc:creator>
  <cp:lastModifiedBy>Bruce Lee</cp:lastModifiedBy>
  <cp:revision>36</cp:revision>
  <dcterms:created xsi:type="dcterms:W3CDTF">2020-12-20T08:26:12Z</dcterms:created>
  <dcterms:modified xsi:type="dcterms:W3CDTF">2021-03-26T05:36:06Z</dcterms:modified>
</cp:coreProperties>
</file>