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4" r:id="rId3"/>
    <p:sldId id="259" r:id="rId4"/>
    <p:sldId id="260" r:id="rId5"/>
    <p:sldId id="262" r:id="rId6"/>
    <p:sldId id="263" r:id="rId7"/>
    <p:sldId id="273" r:id="rId8"/>
    <p:sldId id="266" r:id="rId9"/>
    <p:sldId id="268" r:id="rId10"/>
    <p:sldId id="274" r:id="rId11"/>
    <p:sldId id="280" r:id="rId12"/>
    <p:sldId id="275" r:id="rId13"/>
    <p:sldId id="276" r:id="rId14"/>
    <p:sldId id="279" r:id="rId15"/>
    <p:sldId id="278" r:id="rId16"/>
    <p:sldId id="277" r:id="rId17"/>
    <p:sldId id="270" r:id="rId18"/>
    <p:sldId id="272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D000"/>
    <a:srgbClr val="D6E44C"/>
    <a:srgbClr val="77C66A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D492BC-24F2-4930-A053-2C757558261D}" type="doc">
      <dgm:prSet loTypeId="urn:microsoft.com/office/officeart/2005/8/layout/vList3" loCatId="list" qsTypeId="urn:microsoft.com/office/officeart/2005/8/quickstyle/simple1" qsCatId="simple" csTypeId="urn:microsoft.com/office/officeart/2005/8/colors/accent2_1" csCatId="accent2" phldr="1"/>
      <dgm:spPr/>
    </dgm:pt>
    <dgm:pt modelId="{70EB88CD-B711-4857-8428-A153F531B31F}">
      <dgm:prSet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Отличительной особенностью дистанционного обучения предмета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Художественный труд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является предоставление обучаемым возможности получать требуемые знания, пользуясь развитыми информационными ресурсами, предоставляемыми современными информационными технологиями совместно с учителями. </a:t>
          </a:r>
        </a:p>
      </dgm:t>
    </dgm:pt>
    <dgm:pt modelId="{9CB0171E-0AB8-4735-A688-0EDD8640CE8C}" type="parTrans" cxnId="{ED9BE9E2-8674-4773-8913-9C3A4EFF6E97}">
      <dgm:prSet/>
      <dgm:spPr/>
      <dgm:t>
        <a:bodyPr/>
        <a:lstStyle/>
        <a:p>
          <a:endParaRPr lang="ru-RU"/>
        </a:p>
      </dgm:t>
    </dgm:pt>
    <dgm:pt modelId="{034BE7F5-28CD-43BB-B660-52E4D11D8BF2}" type="sibTrans" cxnId="{ED9BE9E2-8674-4773-8913-9C3A4EFF6E97}">
      <dgm:prSet/>
      <dgm:spPr/>
      <dgm:t>
        <a:bodyPr/>
        <a:lstStyle/>
        <a:p>
          <a:endParaRPr lang="ru-RU"/>
        </a:p>
      </dgm:t>
    </dgm:pt>
    <dgm:pt modelId="{EACD9027-2A4D-4B8D-A063-78971C832120}">
      <dgm:prSet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Важной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частью обучения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предмета Художественный труд в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дистанционном формате является физическое развитие мелкой моторики пальцев рук, где благодаря скоординированным движениям повышается работоспособность полушарий мозга, происходит обновление высших мозговых функций таких, как: внимание, память, ассоциативное мышление, речь- что способствует доминированию умственных способностей наших учеников.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C0EB43-C331-4310-8A1B-DC16E916E74B}" type="parTrans" cxnId="{7F1927C9-2476-452D-97D3-0F9E4F8FFCCA}">
      <dgm:prSet/>
      <dgm:spPr/>
      <dgm:t>
        <a:bodyPr/>
        <a:lstStyle/>
        <a:p>
          <a:endParaRPr lang="ru-RU"/>
        </a:p>
      </dgm:t>
    </dgm:pt>
    <dgm:pt modelId="{9205F204-FE43-4A90-B694-AB1EF1EACB67}" type="sibTrans" cxnId="{7F1927C9-2476-452D-97D3-0F9E4F8FFCCA}">
      <dgm:prSet/>
      <dgm:spPr/>
      <dgm:t>
        <a:bodyPr/>
        <a:lstStyle/>
        <a:p>
          <a:endParaRPr lang="ru-RU"/>
        </a:p>
      </dgm:t>
    </dgm:pt>
    <dgm:pt modelId="{0398FF2B-D60B-42BC-ABF9-8D2A65854347}" type="pres">
      <dgm:prSet presAssocID="{A6D492BC-24F2-4930-A053-2C757558261D}" presName="linearFlow" presStyleCnt="0">
        <dgm:presLayoutVars>
          <dgm:dir/>
          <dgm:resizeHandles val="exact"/>
        </dgm:presLayoutVars>
      </dgm:prSet>
      <dgm:spPr/>
    </dgm:pt>
    <dgm:pt modelId="{380C1E29-17A2-4C06-B9E7-095E4B48626E}" type="pres">
      <dgm:prSet presAssocID="{70EB88CD-B711-4857-8428-A153F531B31F}" presName="composite" presStyleCnt="0"/>
      <dgm:spPr/>
    </dgm:pt>
    <dgm:pt modelId="{E6763A1E-7DE5-4940-B4DD-8BCDB1817CD8}" type="pres">
      <dgm:prSet presAssocID="{70EB88CD-B711-4857-8428-A153F531B31F}" presName="imgShp" presStyleLbl="fgImgPlace1" presStyleIdx="0" presStyleCnt="2" custFlipVert="1" custFlipHor="1" custScaleX="39006" custScaleY="35160" custLinFactNeighborX="-17657" custLinFactNeighborY="23139"/>
      <dgm:spPr>
        <a:prstGeom prst="star6">
          <a:avLst/>
        </a:prstGeom>
      </dgm:spPr>
    </dgm:pt>
    <dgm:pt modelId="{2A41ACD3-AB99-43E3-B9CA-58B80A8371E2}" type="pres">
      <dgm:prSet presAssocID="{70EB88CD-B711-4857-8428-A153F531B31F}" presName="txShp" presStyleLbl="node1" presStyleIdx="0" presStyleCnt="2" custScaleX="121285" custScaleY="91599" custLinFactNeighborX="3352" custLinFactNeighborY="200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775777-F12B-47AB-8433-D11B7C29E932}" type="pres">
      <dgm:prSet presAssocID="{034BE7F5-28CD-43BB-B660-52E4D11D8BF2}" presName="spacing" presStyleCnt="0"/>
      <dgm:spPr/>
    </dgm:pt>
    <dgm:pt modelId="{E168FA42-EB8E-43C3-A420-7C875B3C8E47}" type="pres">
      <dgm:prSet presAssocID="{EACD9027-2A4D-4B8D-A063-78971C832120}" presName="composite" presStyleCnt="0"/>
      <dgm:spPr/>
    </dgm:pt>
    <dgm:pt modelId="{F23402F2-97BF-46B7-A732-197E804D2A44}" type="pres">
      <dgm:prSet presAssocID="{EACD9027-2A4D-4B8D-A063-78971C832120}" presName="imgShp" presStyleLbl="fgImgPlace1" presStyleIdx="1" presStyleCnt="2" custScaleX="39407" custScaleY="35187" custLinFactNeighborX="-11832" custLinFactNeighborY="970"/>
      <dgm:spPr>
        <a:prstGeom prst="star6">
          <a:avLst/>
        </a:prstGeom>
      </dgm:spPr>
    </dgm:pt>
    <dgm:pt modelId="{381439F0-055B-4D72-A8AA-C339427D84FF}" type="pres">
      <dgm:prSet presAssocID="{EACD9027-2A4D-4B8D-A063-78971C832120}" presName="txShp" presStyleLbl="node1" presStyleIdx="1" presStyleCnt="2" custScaleX="122549" custScaleY="119193" custLinFactNeighborX="3352" custLinFactNeighborY="83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F1927C9-2476-452D-97D3-0F9E4F8FFCCA}" srcId="{A6D492BC-24F2-4930-A053-2C757558261D}" destId="{EACD9027-2A4D-4B8D-A063-78971C832120}" srcOrd="1" destOrd="0" parTransId="{52C0EB43-C331-4310-8A1B-DC16E916E74B}" sibTransId="{9205F204-FE43-4A90-B694-AB1EF1EACB67}"/>
    <dgm:cxn modelId="{7417F5AC-1D86-469E-82AA-C0A342E3A43A}" type="presOf" srcId="{EACD9027-2A4D-4B8D-A063-78971C832120}" destId="{381439F0-055B-4D72-A8AA-C339427D84FF}" srcOrd="0" destOrd="0" presId="urn:microsoft.com/office/officeart/2005/8/layout/vList3"/>
    <dgm:cxn modelId="{98C94564-1E1E-4386-81A3-00393B632EBD}" type="presOf" srcId="{70EB88CD-B711-4857-8428-A153F531B31F}" destId="{2A41ACD3-AB99-43E3-B9CA-58B80A8371E2}" srcOrd="0" destOrd="0" presId="urn:microsoft.com/office/officeart/2005/8/layout/vList3"/>
    <dgm:cxn modelId="{ED9BE9E2-8674-4773-8913-9C3A4EFF6E97}" srcId="{A6D492BC-24F2-4930-A053-2C757558261D}" destId="{70EB88CD-B711-4857-8428-A153F531B31F}" srcOrd="0" destOrd="0" parTransId="{9CB0171E-0AB8-4735-A688-0EDD8640CE8C}" sibTransId="{034BE7F5-28CD-43BB-B660-52E4D11D8BF2}"/>
    <dgm:cxn modelId="{D5C87FD7-6984-4361-86F7-AEC98C9BED05}" type="presOf" srcId="{A6D492BC-24F2-4930-A053-2C757558261D}" destId="{0398FF2B-D60B-42BC-ABF9-8D2A65854347}" srcOrd="0" destOrd="0" presId="urn:microsoft.com/office/officeart/2005/8/layout/vList3"/>
    <dgm:cxn modelId="{15AEFCB8-E647-4AA0-945B-DD8291C79A4E}" type="presParOf" srcId="{0398FF2B-D60B-42BC-ABF9-8D2A65854347}" destId="{380C1E29-17A2-4C06-B9E7-095E4B48626E}" srcOrd="0" destOrd="0" presId="urn:microsoft.com/office/officeart/2005/8/layout/vList3"/>
    <dgm:cxn modelId="{94593F3D-D87D-4F69-93DD-C67838305D84}" type="presParOf" srcId="{380C1E29-17A2-4C06-B9E7-095E4B48626E}" destId="{E6763A1E-7DE5-4940-B4DD-8BCDB1817CD8}" srcOrd="0" destOrd="0" presId="urn:microsoft.com/office/officeart/2005/8/layout/vList3"/>
    <dgm:cxn modelId="{866B5975-B31C-47AC-BB2B-AD62CB04E8F7}" type="presParOf" srcId="{380C1E29-17A2-4C06-B9E7-095E4B48626E}" destId="{2A41ACD3-AB99-43E3-B9CA-58B80A8371E2}" srcOrd="1" destOrd="0" presId="urn:microsoft.com/office/officeart/2005/8/layout/vList3"/>
    <dgm:cxn modelId="{C6FF0CE4-E2F5-4BE7-9769-B2A416CB2175}" type="presParOf" srcId="{0398FF2B-D60B-42BC-ABF9-8D2A65854347}" destId="{E8775777-F12B-47AB-8433-D11B7C29E932}" srcOrd="1" destOrd="0" presId="urn:microsoft.com/office/officeart/2005/8/layout/vList3"/>
    <dgm:cxn modelId="{44200E42-3707-41A7-9C29-36690C32C7D9}" type="presParOf" srcId="{0398FF2B-D60B-42BC-ABF9-8D2A65854347}" destId="{E168FA42-EB8E-43C3-A420-7C875B3C8E47}" srcOrd="2" destOrd="0" presId="urn:microsoft.com/office/officeart/2005/8/layout/vList3"/>
    <dgm:cxn modelId="{110EA7BC-E3B9-4A5D-913A-F192A759ACCD}" type="presParOf" srcId="{E168FA42-EB8E-43C3-A420-7C875B3C8E47}" destId="{F23402F2-97BF-46B7-A732-197E804D2A44}" srcOrd="0" destOrd="0" presId="urn:microsoft.com/office/officeart/2005/8/layout/vList3"/>
    <dgm:cxn modelId="{BFDC94DC-10CB-47E5-BF75-95F0684BAA26}" type="presParOf" srcId="{E168FA42-EB8E-43C3-A420-7C875B3C8E47}" destId="{381439F0-055B-4D72-A8AA-C339427D84FF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41ACD3-AB99-43E3-B9CA-58B80A8371E2}">
      <dsp:nvSpPr>
        <dsp:cNvPr id="0" name=""/>
        <dsp:cNvSpPr/>
      </dsp:nvSpPr>
      <dsp:spPr>
        <a:xfrm rot="10800000">
          <a:off x="1394581" y="458427"/>
          <a:ext cx="9450599" cy="2075170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9020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Отличительной особенностью дистанционного обучения предмета 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Художественный труд 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является предоставление обучаемым возможности получать требуемые знания, пользуясь развитыми информационными ресурсами, предоставляемыми современными информационными технологиями совместно с учителями. </a:t>
          </a:r>
        </a:p>
      </dsp:txBody>
      <dsp:txXfrm rot="10800000">
        <a:off x="1913373" y="458427"/>
        <a:ext cx="8931807" cy="2075170"/>
      </dsp:txXfrm>
    </dsp:sp>
    <dsp:sp modelId="{E6763A1E-7DE5-4940-B4DD-8BCDB1817CD8}">
      <dsp:nvSpPr>
        <dsp:cNvPr id="0" name=""/>
        <dsp:cNvSpPr/>
      </dsp:nvSpPr>
      <dsp:spPr>
        <a:xfrm flipH="1" flipV="1">
          <a:off x="1120804" y="1167787"/>
          <a:ext cx="883678" cy="796547"/>
        </a:xfrm>
        <a:prstGeom prst="star6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1439F0-055B-4D72-A8AA-C339427D84FF}">
      <dsp:nvSpPr>
        <dsp:cNvPr id="0" name=""/>
        <dsp:cNvSpPr/>
      </dsp:nvSpPr>
      <dsp:spPr>
        <a:xfrm rot="10800000">
          <a:off x="1345335" y="2759964"/>
          <a:ext cx="9549091" cy="2700310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9020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Важной 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частью обучения</a:t>
          </a:r>
          <a:r>
            <a:rPr lang="en-US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предмета Художественный труд в </a:t>
          </a: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дистанционном формате является физическое развитие мелкой моторики пальцев рук, где благодаря скоординированным движениям повышается работоспособность полушарий мозга, происходит обновление высших мозговых функций таких, как: внимание, память, ассоциативное мышление, речь- что способствует доминированию умственных способностей наших учеников.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2020412" y="2759964"/>
        <a:ext cx="8874014" cy="2700310"/>
      </dsp:txXfrm>
    </dsp:sp>
    <dsp:sp modelId="{F23402F2-97BF-46B7-A732-197E804D2A44}">
      <dsp:nvSpPr>
        <dsp:cNvPr id="0" name=""/>
        <dsp:cNvSpPr/>
      </dsp:nvSpPr>
      <dsp:spPr>
        <a:xfrm>
          <a:off x="1248226" y="3729251"/>
          <a:ext cx="892763" cy="797159"/>
        </a:xfrm>
        <a:prstGeom prst="star6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B0AC-7C5B-41C2-9765-9A14722899EC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CF73-201B-4143-88D1-E702165D5C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6270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B0AC-7C5B-41C2-9765-9A14722899EC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CF73-201B-4143-88D1-E702165D5C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039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B0AC-7C5B-41C2-9765-9A14722899EC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CF73-201B-4143-88D1-E702165D5C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844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B0AC-7C5B-41C2-9765-9A14722899EC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CF73-201B-4143-88D1-E702165D5C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56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B0AC-7C5B-41C2-9765-9A14722899EC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CF73-201B-4143-88D1-E702165D5C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287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B0AC-7C5B-41C2-9765-9A14722899EC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CF73-201B-4143-88D1-E702165D5C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629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B0AC-7C5B-41C2-9765-9A14722899EC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CF73-201B-4143-88D1-E702165D5C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229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B0AC-7C5B-41C2-9765-9A14722899EC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CF73-201B-4143-88D1-E702165D5C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561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B0AC-7C5B-41C2-9765-9A14722899EC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CF73-201B-4143-88D1-E702165D5C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260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B0AC-7C5B-41C2-9765-9A14722899EC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CF73-201B-4143-88D1-E702165D5C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665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B0AC-7C5B-41C2-9765-9A14722899EC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CF73-201B-4143-88D1-E702165D5C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4253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accent4">
                <a:lumMod val="40000"/>
                <a:lumOff val="60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6AB0AC-7C5B-41C2-9765-9A14722899EC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2CF73-201B-4143-88D1-E702165D5C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574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Эффективность дистанционно обучающей технологии</a:t>
            </a:r>
            <a:endParaRPr lang="ru-RU" sz="3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59132" y="3997235"/>
            <a:ext cx="9144000" cy="2135777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доклад: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Бердимуратова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У.Д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Художественного труда СШ№3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г.Жанаозен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74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1" y="1199353"/>
            <a:ext cx="6878605" cy="4572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51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21006"/>
            <a:ext cx="9144000" cy="51049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5439" y="999830"/>
            <a:ext cx="9553303" cy="5701416"/>
          </a:xfrm>
        </p:spPr>
        <p:txBody>
          <a:bodyPr>
            <a:normAutofit/>
          </a:bodyPr>
          <a:lstStyle/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проблемы состоит в том, что в настоящее время активно внедряется дистанционная форма обучения.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данном докладе мы осветим информацию о подходах в использовании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 обучающей технологии как средстве повышения    эффективности и доступности образования, которая способствует развитию этой способности – способности мыслить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 smtClean="0"/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осуществляется посредством Интернет-ресурсов, взаимодействия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и учащихся между собой на расстоянии,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отражает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присущие учебному процессу компоненты (цели, содержание, методы, организационные формы, средства обучения</a:t>
            </a:r>
            <a:r>
              <a:rPr lang="ru-RU" dirty="0" smtClean="0"/>
              <a:t>).</a:t>
            </a:r>
            <a:endParaRPr lang="ru-RU" dirty="0"/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04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6278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повысить эффективность ДО технологии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58983"/>
            <a:ext cx="10515600" cy="451798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повысить эффективность дистанционно обучающей технологии в настоящее время учителя должны охватить такие цели, как: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ликвидировать пробелы в знаниях и/или углубить знания в интересующих областях;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улучшить состояние рабочего места обучающегося;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контролировать повышение качества обучения за счет применения современных средств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единую образовательную среду, т.к. создавая такие продукты, мы их делаем доступными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интернет-ресурсами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которыми могут воспользоваться другие учителя.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адаптировать практические навыки учеников в нужную среду для нашего округа (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Мангистауской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области).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66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853542" y="2181498"/>
            <a:ext cx="3984172" cy="16459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Возможности дистанционного обучения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254034" y="849086"/>
            <a:ext cx="2599508" cy="10711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Виртуальная доступность </a:t>
            </a:r>
          </a:p>
          <a:p>
            <a:pPr algn="ctr"/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36467" y="4088674"/>
            <a:ext cx="2834641" cy="16723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177349" y="849086"/>
            <a:ext cx="2926080" cy="11887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наглядности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138160" y="4140925"/>
            <a:ext cx="3148149" cy="16201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796142" y="4324697"/>
            <a:ext cx="22990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образного мышления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05948" y="4191391"/>
            <a:ext cx="26125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Оживление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озвучивание предметов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7223760" y="1920240"/>
            <a:ext cx="914400" cy="4767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>
            <a:off x="3735977" y="1987256"/>
            <a:ext cx="770709" cy="47367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>
            <a:off x="3853542" y="3721211"/>
            <a:ext cx="764178" cy="3674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7328263" y="3704746"/>
            <a:ext cx="809897" cy="3674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46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0604" y="769575"/>
            <a:ext cx="8765177" cy="59060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36222" y="307910"/>
            <a:ext cx="6648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Плюсы дистанционного обучения</a:t>
            </a:r>
            <a:endParaRPr lang="ru-RU" sz="24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270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242292" y="2186852"/>
            <a:ext cx="3592286" cy="147610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Кадровые</a:t>
            </a:r>
            <a:endParaRPr lang="ru-RU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2955" y="4638245"/>
            <a:ext cx="3603048" cy="14936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758" y="2069380"/>
            <a:ext cx="3603048" cy="149364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4420" y="4638245"/>
            <a:ext cx="3603048" cy="14936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3747" y="441262"/>
            <a:ext cx="3603048" cy="149364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762525" y="1028088"/>
            <a:ext cx="20233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Технические</a:t>
            </a:r>
            <a:endParaRPr lang="ru-RU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26084" y="2579821"/>
            <a:ext cx="20983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</a:t>
            </a:r>
            <a:endParaRPr lang="ru-RU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242292" y="5066047"/>
            <a:ext cx="24252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</a:t>
            </a:r>
            <a:r>
              <a:rPr lang="ru-RU" b="1" u="sng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затраты</a:t>
            </a:r>
            <a:endParaRPr lang="ru-RU" b="1" u="sng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683018" y="5066047"/>
            <a:ext cx="2285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Временные затраты</a:t>
            </a:r>
            <a:endParaRPr lang="ru-RU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4670930" y="2079312"/>
            <a:ext cx="3477237" cy="2855317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Необходимые ресурсы для повышения эффективности дистанционного обучения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586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7383" y="169817"/>
            <a:ext cx="11325497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 smtClean="0"/>
          </a:p>
          <a:p>
            <a:pPr lvl="0" algn="ctr"/>
            <a:r>
              <a:rPr 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Особенность ДО предмета Художественный труд</a:t>
            </a:r>
            <a:endParaRPr lang="ru-RU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614939997"/>
              </p:ext>
            </p:extLst>
          </p:nvPr>
        </p:nvGraphicFramePr>
        <p:xfrm>
          <a:off x="287383" y="923869"/>
          <a:ext cx="11717383" cy="5460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68385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6835" y="404949"/>
            <a:ext cx="1056785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Дистанционное обучение в 2019-2020 учебном году</a:t>
            </a:r>
            <a:endParaRPr lang="ru-RU" dirty="0" smtClean="0"/>
          </a:p>
          <a:p>
            <a:endParaRPr lang="ru-RU" dirty="0"/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2020 году дистанционное обучение выпало на долю четвертой четверти учебного года.</a:t>
            </a:r>
          </a:p>
          <a:p>
            <a:pPr algn="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этой четверти мы проходили раздел Культура питания, где разбирали национальные блюда казахского народа. Ученицы находясь дома, с родителями практиковали приготовление различных сладостей, самым необычным из которых по их мнению оказался- Жент.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4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Национальное блюдо (жент, талқан, тары) » — карточка пользователя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276" y="2299063"/>
            <a:ext cx="6095382" cy="3413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76103" y="653143"/>
            <a:ext cx="8934994" cy="1214846"/>
          </a:xfrm>
          <a:prstGeom prst="rect">
            <a:avLst/>
          </a:prstGeom>
          <a:solidFill>
            <a:srgbClr val="77C6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Работы, выполненные во время дистанционного обучения моими ученицами в разделе Культура питания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5539" y="2168434"/>
            <a:ext cx="4176122" cy="417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853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0618" y="298270"/>
            <a:ext cx="5044618" cy="50446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859322" y="1551654"/>
            <a:ext cx="5309174" cy="493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884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7383" y="107974"/>
            <a:ext cx="5029199" cy="3970318"/>
          </a:xfrm>
          <a:prstGeom prst="rect">
            <a:avLst/>
          </a:prstGeom>
          <a:solidFill>
            <a:srgbClr val="77C66A"/>
          </a:solidFill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глобализации и цифровизации, обеспеченности интернет ресурсами, посредством социальных сетей, мессенджеров, и на других платформах ученицы выкладывая выполненные работы осуществляли бесконтактную продажу своих изделий, выполненных вручную .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6322" y="3532948"/>
            <a:ext cx="3189047" cy="3153672"/>
          </a:xfrm>
          <a:prstGeom prst="rect">
            <a:avLst/>
          </a:prstGeom>
        </p:spPr>
      </p:pic>
      <p:sp>
        <p:nvSpPr>
          <p:cNvPr id="4" name="AutoShape 2" descr="blob:https://web.whatsapp.com/619624e0-1fc3-457f-8465-b352083f646d"/>
          <p:cNvSpPr>
            <a:spLocks noChangeAspect="1" noChangeArrowheads="1"/>
          </p:cNvSpPr>
          <p:nvPr/>
        </p:nvSpPr>
        <p:spPr bwMode="auto">
          <a:xfrm>
            <a:off x="2599510" y="-1660308"/>
            <a:ext cx="122473" cy="122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blob:https://web.whatsapp.com/2cfdbf97-4aa8-47ad-92cc-fe231902ddeb"/>
          <p:cNvSpPr>
            <a:spLocks noChangeAspect="1" noChangeArrowheads="1"/>
          </p:cNvSpPr>
          <p:nvPr/>
        </p:nvSpPr>
        <p:spPr bwMode="auto">
          <a:xfrm>
            <a:off x="3760924" y="271630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blob:https://web.whatsapp.com/2cfdbf97-4aa8-47ad-92cc-fe231902dde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1994" y="604214"/>
            <a:ext cx="2712457" cy="265459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5724" y="3627223"/>
            <a:ext cx="3351304" cy="305939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4469" y="245181"/>
            <a:ext cx="3329638" cy="324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10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4492" y="2053694"/>
            <a:ext cx="4520213" cy="45054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846" y="445286"/>
            <a:ext cx="4619801" cy="4552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94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024" y="193061"/>
            <a:ext cx="4819453" cy="48584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1714" y="923272"/>
            <a:ext cx="4353519" cy="556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82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966" y="297091"/>
            <a:ext cx="4887817" cy="492731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4533" y="2286000"/>
            <a:ext cx="5026294" cy="4082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80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playback (1) (online-video-cutter.com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2286" y="300445"/>
            <a:ext cx="10211073" cy="6188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588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7280" y="875211"/>
            <a:ext cx="10019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6141" y="875211"/>
            <a:ext cx="8621487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62149" y="2429692"/>
            <a:ext cx="10411097" cy="3618412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Художественный труд в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дистанционном формате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помогает в развитии познавательных способностей, занимаясь рукоделием, готовкой, </a:t>
            </a:r>
            <a:r>
              <a:rPr lang="ru-RU" sz="2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бисероплетением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ампликациями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многим другим </a:t>
            </a:r>
          </a:p>
          <a:p>
            <a:pPr lvl="0" algn="ctr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тренируя психические процессы, чтобы усваивать учебный материал на уроке до 100%.</a:t>
            </a:r>
          </a:p>
          <a:p>
            <a:pPr lvl="0" algn="ctr"/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6-8 классах девочки занимаются усвоением культуры питания, правил этикета за столом, правил гигиены в культуре дома (влажная и сухая уборка помещений, дезинфекция) , что необходимо в данное время.</a:t>
            </a:r>
          </a:p>
          <a:p>
            <a:pPr lvl="0" algn="ctr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9-11 классах – занимаются готовкой, обучением быта, что немаловажно для будущих хранительниц очага.</a:t>
            </a: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1358537" y="527965"/>
            <a:ext cx="9222378" cy="1724298"/>
          </a:xfrm>
          <a:prstGeom prst="downArrowCallout">
            <a:avLst/>
          </a:prstGeom>
          <a:solidFill>
            <a:srgbClr val="D6E44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Художественного труда во время </a:t>
            </a:r>
            <a:r>
              <a:rPr 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дистанционного обучения</a:t>
            </a:r>
            <a:endParaRPr lang="ru-RU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27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2411" y="1058091"/>
            <a:ext cx="986245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Находясь на дистанционном обучении школьники посредством трудового обучения, прибывая дома и делая монотонную деятельность смогли отвлечься от рутинного пространства интернета и занимались рукоделием, помогали родителям в домашних делах и повышали «иммунитет» домашнего очага. 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из всего следует, что здоровое поколение- залог будущего страны.</a:t>
            </a: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80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1040</TotalTime>
  <Words>501</Words>
  <Application>Microsoft Office PowerPoint</Application>
  <PresentationFormat>Широкоэкранный</PresentationFormat>
  <Paragraphs>60</Paragraphs>
  <Slides>18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Тема Office</vt:lpstr>
      <vt:lpstr>Эффективность дистанционно обучающей технологии</vt:lpstr>
      <vt:lpstr>Презентация PowerPoint</vt:lpstr>
      <vt:lpstr>Введение</vt:lpstr>
      <vt:lpstr>Цель: повысить эффективность ДО технологии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дистанционно обучающей технологии как средство повышения эффективности и доступности образования</dc:title>
  <dc:creator>Acer2018</dc:creator>
  <cp:lastModifiedBy>Acer2018</cp:lastModifiedBy>
  <cp:revision>54</cp:revision>
  <dcterms:created xsi:type="dcterms:W3CDTF">2020-08-11T06:34:31Z</dcterms:created>
  <dcterms:modified xsi:type="dcterms:W3CDTF">2020-08-19T12:59:06Z</dcterms:modified>
</cp:coreProperties>
</file>